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95" r:id="rId2"/>
    <p:sldMasterId id="2147483698" r:id="rId3"/>
  </p:sldMasterIdLst>
  <p:notesMasterIdLst>
    <p:notesMasterId r:id="rId40"/>
  </p:notesMasterIdLst>
  <p:handoutMasterIdLst>
    <p:handoutMasterId r:id="rId41"/>
  </p:handoutMasterIdLst>
  <p:sldIdLst>
    <p:sldId id="287" r:id="rId4"/>
    <p:sldId id="286" r:id="rId5"/>
    <p:sldId id="289" r:id="rId6"/>
    <p:sldId id="291" r:id="rId7"/>
    <p:sldId id="292" r:id="rId8"/>
    <p:sldId id="290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16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293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D3761"/>
    <a:srgbClr val="323A61"/>
    <a:srgbClr val="33437E"/>
    <a:srgbClr val="4156A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24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-72" charset="-128"/>
                <a:cs typeface="ＭＳ Ｐゴシック" pitchFamily="-7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72" charset="-128"/>
                <a:cs typeface="ＭＳ Ｐゴシック" pitchFamily="-72" charset="-128"/>
              </a:defRPr>
            </a:lvl1pPr>
          </a:lstStyle>
          <a:p>
            <a:pPr>
              <a:defRPr/>
            </a:pPr>
            <a:fld id="{8940AEC5-CBB0-4A8C-BEF3-0166EA92CAE1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ＭＳ Ｐゴシック" pitchFamily="-72" charset="-128"/>
                <a:cs typeface="ＭＳ Ｐゴシック" pitchFamily="-7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72" charset="-128"/>
                <a:cs typeface="ＭＳ Ｐゴシック" pitchFamily="-72" charset="-128"/>
              </a:defRPr>
            </a:lvl1pPr>
          </a:lstStyle>
          <a:p>
            <a:pPr>
              <a:defRPr/>
            </a:pPr>
            <a:fld id="{0403FED3-E210-46ED-AE1B-1DB91414B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8546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E4AA83-7AF1-4C7C-88F8-1D4D2573EE01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7FE0E3-665D-4820-A616-D8740CC9D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5936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72" charset="-128"/>
        <a:cs typeface="Geneva" pitchFamily="-7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72" charset="-128"/>
        <a:cs typeface="Geneva" pitchFamily="-7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72" charset="-128"/>
        <a:cs typeface="Geneva" pitchFamily="-72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790F5-628D-4BED-A1EF-B648A2E6DA5C}" type="slidenum">
              <a:rPr lang="en-US">
                <a:solidFill>
                  <a:srgbClr val="000000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0000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04421-9B61-4700-B3DF-C1F8069D3E4D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1461" y="686343"/>
            <a:ext cx="4538156" cy="3428612"/>
          </a:xfrm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790F5-628D-4BED-A1EF-B648A2E6DA5C}" type="slidenum">
              <a:rPr lang="en-US">
                <a:solidFill>
                  <a:srgbClr val="000000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solidFill>
                <a:srgbClr val="0000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Discrimination based on ministry…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B3DC-DDDF-4AB5-B356-EE2CC3A53C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B3DC-DDDF-4AB5-B356-EE2CC3A53C1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Current funding models perpetuate the stigma</a:t>
            </a:r>
          </a:p>
          <a:p>
            <a:r>
              <a:rPr lang="en-CA" dirty="0" smtClean="0"/>
              <a:t>Based on funding models</a:t>
            </a:r>
            <a:r>
              <a:rPr lang="en-CA" baseline="0" dirty="0" smtClean="0"/>
              <a:t> and mandates:  MTCU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B3DC-DDDF-4AB5-B356-EE2CC3A53C1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Rooted in 1950’s thinking that children</a:t>
            </a:r>
            <a:r>
              <a:rPr lang="en-US" baseline="0" dirty="0" smtClean="0"/>
              <a:t> with mental health problems are juvenile delinquents /”wayward” boys and girls and bad parents</a:t>
            </a:r>
          </a:p>
          <a:p>
            <a:pPr>
              <a:buFontTx/>
              <a:buChar char="-"/>
            </a:pPr>
            <a:r>
              <a:rPr lang="en-US" baseline="0" dirty="0" smtClean="0"/>
              <a:t>System built to support child welfare – in 1970’s rolled up into the Child and Family Services Act</a:t>
            </a:r>
          </a:p>
          <a:p>
            <a:pPr>
              <a:buFontTx/>
              <a:buChar char="-"/>
            </a:pPr>
            <a:r>
              <a:rPr lang="en-US" baseline="0" dirty="0" smtClean="0"/>
              <a:t>Take that philosophy</a:t>
            </a:r>
          </a:p>
          <a:p>
            <a:pPr>
              <a:buFontTx/>
              <a:buChar char="-"/>
            </a:pPr>
            <a:r>
              <a:rPr lang="en-US" baseline="0" dirty="0" smtClean="0"/>
              <a:t>Add decades of inertia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Flavouring</a:t>
            </a:r>
            <a:r>
              <a:rPr lang="en-US" baseline="0" dirty="0" smtClean="0"/>
              <a:t> of ideology that’s the system</a:t>
            </a:r>
          </a:p>
          <a:p>
            <a:pPr>
              <a:buFontTx/>
              <a:buChar char="-"/>
            </a:pPr>
            <a:r>
              <a:rPr lang="en-US" baseline="0" dirty="0" smtClean="0"/>
              <a:t>For some reason, we accept that mental illness in adults is physiological, yet we don’t accept that in children</a:t>
            </a:r>
          </a:p>
          <a:p>
            <a:pPr>
              <a:buFontTx/>
              <a:buChar char="-"/>
            </a:pPr>
            <a:r>
              <a:rPr lang="en-US" baseline="0" dirty="0" smtClean="0"/>
              <a:t>At MCYS 90 per cent of the budget goes to child welfare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B3DC-DDDF-4AB5-B356-EE2CC3A53C1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Rooted in 1950’s thinking that children</a:t>
            </a:r>
            <a:r>
              <a:rPr lang="en-US" baseline="0" dirty="0" smtClean="0"/>
              <a:t> with mental health problems are juvenile delinquents /”wayward” boys and girls and bad parents</a:t>
            </a:r>
          </a:p>
          <a:p>
            <a:pPr>
              <a:buFontTx/>
              <a:buChar char="-"/>
            </a:pPr>
            <a:r>
              <a:rPr lang="en-US" baseline="0" dirty="0" smtClean="0"/>
              <a:t>System built to support child welfare – in 1970’s rolled up into the Child and Family Services Act</a:t>
            </a:r>
          </a:p>
          <a:p>
            <a:pPr>
              <a:buFontTx/>
              <a:buChar char="-"/>
            </a:pPr>
            <a:r>
              <a:rPr lang="en-US" baseline="0" dirty="0" smtClean="0"/>
              <a:t>Take that philosophy</a:t>
            </a:r>
          </a:p>
          <a:p>
            <a:pPr>
              <a:buFontTx/>
              <a:buChar char="-"/>
            </a:pPr>
            <a:r>
              <a:rPr lang="en-US" baseline="0" dirty="0" smtClean="0"/>
              <a:t>Add decades of inertia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Flavouring</a:t>
            </a:r>
            <a:r>
              <a:rPr lang="en-US" baseline="0" dirty="0" smtClean="0"/>
              <a:t> of ideology that’s the system</a:t>
            </a:r>
          </a:p>
          <a:p>
            <a:pPr>
              <a:buFontTx/>
              <a:buChar char="-"/>
            </a:pPr>
            <a:r>
              <a:rPr lang="en-US" baseline="0" dirty="0" smtClean="0"/>
              <a:t>For some reason, we accept that mental illness in adults is physiological, yet we don’t accept that in children</a:t>
            </a:r>
          </a:p>
          <a:p>
            <a:pPr>
              <a:buFontTx/>
              <a:buChar char="-"/>
            </a:pPr>
            <a:r>
              <a:rPr lang="en-US" baseline="0" dirty="0" smtClean="0"/>
              <a:t>At MCYS 90 per cent of the budget goes to child welfare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B3DC-DDDF-4AB5-B356-EE2CC3A53C1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Rooted in 1950’s thinking that children</a:t>
            </a:r>
            <a:r>
              <a:rPr lang="en-US" baseline="0" dirty="0" smtClean="0"/>
              <a:t> with mental health problems are juvenile delinquents /”wayward” boys and girls and bad parents</a:t>
            </a:r>
          </a:p>
          <a:p>
            <a:pPr>
              <a:buFontTx/>
              <a:buChar char="-"/>
            </a:pPr>
            <a:r>
              <a:rPr lang="en-US" baseline="0" dirty="0" smtClean="0"/>
              <a:t>System built to support child welfare – in 1970’s rolled up into the Child and Family Services Act</a:t>
            </a:r>
          </a:p>
          <a:p>
            <a:pPr>
              <a:buFontTx/>
              <a:buChar char="-"/>
            </a:pPr>
            <a:r>
              <a:rPr lang="en-US" baseline="0" dirty="0" smtClean="0"/>
              <a:t>Take that philosophy</a:t>
            </a:r>
          </a:p>
          <a:p>
            <a:pPr>
              <a:buFontTx/>
              <a:buChar char="-"/>
            </a:pPr>
            <a:r>
              <a:rPr lang="en-US" baseline="0" dirty="0" smtClean="0"/>
              <a:t>Add decades of inertia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Flavouring</a:t>
            </a:r>
            <a:r>
              <a:rPr lang="en-US" baseline="0" dirty="0" smtClean="0"/>
              <a:t> of ideology that’s the system</a:t>
            </a:r>
          </a:p>
          <a:p>
            <a:pPr>
              <a:buFontTx/>
              <a:buChar char="-"/>
            </a:pPr>
            <a:r>
              <a:rPr lang="en-US" baseline="0" dirty="0" smtClean="0"/>
              <a:t>For some reason, we accept that mental illness in adults is physiological, yet we don’t accept that in children</a:t>
            </a:r>
          </a:p>
          <a:p>
            <a:pPr>
              <a:buFontTx/>
              <a:buChar char="-"/>
            </a:pPr>
            <a:r>
              <a:rPr lang="en-US" baseline="0" dirty="0" smtClean="0"/>
              <a:t>At MCYS 90 per cent of the budget goes to child welfare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B3DC-DDDF-4AB5-B356-EE2CC3A53C1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Rooted in 1950’s thinking that children</a:t>
            </a:r>
            <a:r>
              <a:rPr lang="en-US" baseline="0" dirty="0" smtClean="0"/>
              <a:t> with mental health problems are juvenile delinquents /”wayward” boys and girls and bad parents</a:t>
            </a:r>
          </a:p>
          <a:p>
            <a:pPr>
              <a:buFontTx/>
              <a:buChar char="-"/>
            </a:pPr>
            <a:r>
              <a:rPr lang="en-US" baseline="0" dirty="0" smtClean="0"/>
              <a:t>System built to support child welfare – in 1970’s rolled up into the Child and Family Services Act</a:t>
            </a:r>
          </a:p>
          <a:p>
            <a:pPr>
              <a:buFontTx/>
              <a:buChar char="-"/>
            </a:pPr>
            <a:r>
              <a:rPr lang="en-US" baseline="0" dirty="0" smtClean="0"/>
              <a:t>Take that philosophy</a:t>
            </a:r>
          </a:p>
          <a:p>
            <a:pPr>
              <a:buFontTx/>
              <a:buChar char="-"/>
            </a:pPr>
            <a:r>
              <a:rPr lang="en-US" baseline="0" dirty="0" smtClean="0"/>
              <a:t>Add decades of inertia</a:t>
            </a:r>
          </a:p>
          <a:p>
            <a:pPr>
              <a:buFontTx/>
              <a:buChar char="-"/>
            </a:pPr>
            <a:r>
              <a:rPr lang="en-US" baseline="0" dirty="0" err="1" smtClean="0"/>
              <a:t>Flavouring</a:t>
            </a:r>
            <a:r>
              <a:rPr lang="en-US" baseline="0" dirty="0" smtClean="0"/>
              <a:t> of ideology that’s the system</a:t>
            </a:r>
          </a:p>
          <a:p>
            <a:pPr>
              <a:buFontTx/>
              <a:buChar char="-"/>
            </a:pPr>
            <a:r>
              <a:rPr lang="en-US" baseline="0" dirty="0" smtClean="0"/>
              <a:t>For some reason, we accept that mental illness in adults is physiological, yet we don’t accept that in children</a:t>
            </a:r>
          </a:p>
          <a:p>
            <a:pPr>
              <a:buFontTx/>
              <a:buChar char="-"/>
            </a:pPr>
            <a:r>
              <a:rPr lang="en-US" baseline="0" dirty="0" smtClean="0"/>
              <a:t>At MCYS 90 per cent of the budget goes to child welfare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3B3DC-DDDF-4AB5-B356-EE2CC3A53C1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790F5-628D-4BED-A1EF-B648A2E6DA5C}" type="slidenum">
              <a:rPr lang="en-US">
                <a:solidFill>
                  <a:srgbClr val="000000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solidFill>
                <a:srgbClr val="0000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790F5-628D-4BED-A1EF-B648A2E6DA5C}" type="slidenum">
              <a:rPr lang="en-US">
                <a:solidFill>
                  <a:srgbClr val="000000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srgbClr val="0000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790F5-628D-4BED-A1EF-B648A2E6DA5C}" type="slidenum">
              <a:rPr lang="en-US">
                <a:solidFill>
                  <a:srgbClr val="000000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>
              <a:solidFill>
                <a:srgbClr val="0000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790F5-628D-4BED-A1EF-B648A2E6DA5C}" type="slidenum">
              <a:rPr lang="en-US">
                <a:solidFill>
                  <a:srgbClr val="000000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0000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790F5-628D-4BED-A1EF-B648A2E6DA5C}" type="slidenum">
              <a:rPr lang="en-US">
                <a:solidFill>
                  <a:srgbClr val="000000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srgbClr val="0000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790F5-628D-4BED-A1EF-B648A2E6DA5C}" type="slidenum">
              <a:rPr lang="en-US">
                <a:solidFill>
                  <a:srgbClr val="000000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0000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8790F5-628D-4BED-A1EF-B648A2E6DA5C}" type="slidenum">
              <a:rPr lang="en-US">
                <a:solidFill>
                  <a:srgbClr val="000000"/>
                </a:solidFill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000000"/>
              </a:solidFill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D60F7-CA5C-4BC5-AF9F-A463E7CB951D}" type="slidenum">
              <a:rPr lang="en-US"/>
              <a:pPr/>
              <a:t>7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04421-9B61-4700-B3DF-C1F8069D3E4D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1461" y="686343"/>
            <a:ext cx="4538156" cy="3428612"/>
          </a:xfrm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109DA-7B8C-4A71-B94D-3ACD77C07ABD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99D6-5000-49A4-8151-346500754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F1A4-06BA-4586-9C6B-F91CE529D704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DC8B-410E-4F31-B100-661CF3CFA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5002-1240-4065-8C57-AC08E9978281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0AF3-A52E-498E-826E-88A16118E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AA3504-A014-489D-9CD0-F88E04EA8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3A5F-D43D-4E94-87EE-E62243C7811C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A6B-31A8-45BB-A282-E76380E04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92A0-CC97-440B-979E-A25C6ABD159F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A6B-31A8-45BB-A282-E76380E04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ED720-F686-4BFA-ACCC-34526EC943E1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E93BF-CE42-4020-9EFA-4FC1B38D8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8BDA-DC8E-46A4-8790-40103C5C1012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18CC7-1203-437F-A47B-9999AC02B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4FC2F-C4C3-4365-A318-678DDA61CC2E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3264D-9BC0-4E33-B298-3707D42EB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D8E94-7837-45DF-9C6B-38D2C7F81D69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A4299-73C9-4A61-9633-78A66A13A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3130-63FF-4DDC-A166-2E65A4C32AD2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0F0DC-9877-46AD-B8B5-EFDAEA96C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409D-E37B-400E-ACE0-9854A18E8483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C3023-C3DD-433F-825F-95ABC4881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EF91D-4495-4515-9909-478158599587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0789-4A3F-470F-AA7E-676565278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D5FF4-01FA-4485-A7E1-92F3A8512B95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4BF8-F062-4121-B45D-46668F6EC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fld id="{AFA6E33F-CE14-4EF0-AF5A-678AFC5EEE75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fld id="{CFBE3A47-C9AB-41D6-BC3C-4CC99675F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0" r:id="rId2"/>
    <p:sldLayoutId id="2147483679" r:id="rId3"/>
    <p:sldLayoutId id="2147483678" r:id="rId4"/>
    <p:sldLayoutId id="2147483677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94" r:id="rId12"/>
  </p:sldLayoutIdLst>
  <p:transition advTm="1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Osaka" pitchFamily="-72" charset="-128"/>
          <a:cs typeface="Osaka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Osaka" pitchFamily="-72" charset="-128"/>
          <a:cs typeface="Osaka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Osaka" pitchFamily="-72" charset="-128"/>
          <a:cs typeface="Osaka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Osaka" pitchFamily="-72" charset="-128"/>
          <a:cs typeface="Osaka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Osaka" pitchFamily="-72" charset="-128"/>
          <a:cs typeface="Osaka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Osaka" pitchFamily="-72" charset="-128"/>
          <a:cs typeface="Osaka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Osaka" pitchFamily="-72" charset="-128"/>
          <a:cs typeface="Osaka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72" charset="0"/>
          <a:ea typeface="Osaka" pitchFamily="-72" charset="-128"/>
          <a:cs typeface="Osaka" pitchFamily="-7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768BF-15A3-4AEE-9DA5-D525DD5DADC5}" type="datetime1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CA6B-31A8-45BB-A282-E76380E04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3AD419-5999-4892-8132-5E03417759BF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0C74BB-177A-4E39-AD75-6240B1394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File:CRPD-members.PNG" TargetMode="Externa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rossboundaries.ca/" TargetMode="External"/><Relationship Id="rId2" Type="http://schemas.openxmlformats.org/officeDocument/2006/relationships/hyperlink" Target="mailto:aseefa@acrossboundaries.ca" TargetMode="Externa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4294967295"/>
          </p:nvPr>
        </p:nvSpPr>
        <p:spPr>
          <a:xfrm>
            <a:off x="153988" y="3429000"/>
            <a:ext cx="8794750" cy="20843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Eliminating stigma and removing barriers </a:t>
            </a:r>
            <a:endParaRPr lang="en-CA" sz="6000" b="1" dirty="0" smtClean="0">
              <a:solidFill>
                <a:srgbClr val="1D3761"/>
              </a:solidFill>
              <a:latin typeface="Myriad Pro Semibold" pitchFamily="-72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 smtClean="0">
                <a:solidFill>
                  <a:srgbClr val="1D3761"/>
                </a:solidFill>
                <a:latin typeface="Myriad Pro Semibold" pitchFamily="-72" charset="0"/>
              </a:rPr>
              <a:t>to </a:t>
            </a: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access </a:t>
            </a:r>
            <a:endParaRPr lang="en-US" sz="6000" dirty="0">
              <a:solidFill>
                <a:srgbClr val="1D3761"/>
              </a:solidFill>
              <a:latin typeface="Myriad Pro Semibold" pitchFamily="-72" charset="0"/>
            </a:endParaRPr>
          </a:p>
        </p:txBody>
      </p:sp>
      <p:sp>
        <p:nvSpPr>
          <p:cNvPr id="17411" name="Rectangle 1035"/>
          <p:cNvSpPr>
            <a:spLocks noChangeArrowheads="1"/>
          </p:cNvSpPr>
          <p:nvPr/>
        </p:nvSpPr>
        <p:spPr bwMode="auto">
          <a:xfrm>
            <a:off x="61913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7412" name="Picture 1030" descr="Blu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4488"/>
            <a:ext cx="9145588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30" descr="CO_MentalHealth_Template_oneline_logo_2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55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17509423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681038" y="333375"/>
            <a:ext cx="6697662" cy="871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Components  defined &amp; intertwined</a:t>
            </a:r>
            <a:endParaRPr lang="en-US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533400" y="1934129"/>
            <a:ext cx="4724400" cy="436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latin typeface="Tw Cen MT" pitchFamily="34" charset="0"/>
              </a:rPr>
              <a:t>Cognitive component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latin typeface="Tw Cen MT" pitchFamily="34" charset="0"/>
              </a:rPr>
              <a:t>Labelling 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>
                <a:latin typeface="Tw Cen MT" pitchFamily="34" charset="0"/>
              </a:rPr>
              <a:t>Stereotyping (</a:t>
            </a:r>
            <a:r>
              <a:rPr lang="en-US" sz="1600" dirty="0" err="1" smtClean="0">
                <a:latin typeface="Tw Cen MT" pitchFamily="34" charset="0"/>
              </a:rPr>
              <a:t>eg</a:t>
            </a:r>
            <a:r>
              <a:rPr lang="en-US" sz="1600" dirty="0" smtClean="0">
                <a:latin typeface="Tw Cen MT" pitchFamily="34" charset="0"/>
              </a:rPr>
              <a:t>: violence)</a:t>
            </a:r>
            <a:endParaRPr lang="en-US" sz="1600" dirty="0">
              <a:latin typeface="Tw Cen MT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 dirty="0">
              <a:latin typeface="Tw Cen MT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latin typeface="Tw Cen MT" pitchFamily="34" charset="0"/>
              </a:rPr>
              <a:t>Emotional component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latin typeface="Tw Cen MT" pitchFamily="34" charset="0"/>
              </a:rPr>
              <a:t>Generalized negativity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>
                <a:latin typeface="Tw Cen MT" pitchFamily="34" charset="0"/>
              </a:rPr>
              <a:t>Prejudice (</a:t>
            </a:r>
            <a:r>
              <a:rPr lang="en-US" sz="1600" i="1" dirty="0" smtClean="0">
                <a:latin typeface="Tw Cen MT" pitchFamily="34" charset="0"/>
              </a:rPr>
              <a:t>They don’t belong</a:t>
            </a:r>
            <a:r>
              <a:rPr lang="en-US" sz="1600" dirty="0" smtClean="0">
                <a:latin typeface="Tw Cen MT" pitchFamily="34" charset="0"/>
              </a:rPr>
              <a:t>)</a:t>
            </a:r>
            <a:endParaRPr lang="en-US" sz="1600" dirty="0">
              <a:latin typeface="Tw Cen MT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 b="1" dirty="0">
              <a:latin typeface="Tw Cen MT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latin typeface="Tw Cen MT" pitchFamily="34" charset="0"/>
              </a:rPr>
              <a:t>Behavioural component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>
                <a:latin typeface="Tw Cen MT" pitchFamily="34" charset="0"/>
              </a:rPr>
              <a:t>Unfair treatment 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>
                <a:latin typeface="Tw Cen MT" pitchFamily="34" charset="0"/>
              </a:rPr>
              <a:t>Discrimination </a:t>
            </a:r>
            <a:endParaRPr lang="en-US" sz="1600" dirty="0">
              <a:latin typeface="Tw Cen MT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 b="1" dirty="0">
              <a:latin typeface="Tw Cen MT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b="1" dirty="0">
                <a:latin typeface="Tw Cen MT" pitchFamily="34" charset="0"/>
              </a:rPr>
              <a:t>Structural component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>
                <a:latin typeface="Tw Cen MT" pitchFamily="34" charset="0"/>
              </a:rPr>
              <a:t>Acts of omission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600" dirty="0" smtClean="0">
                <a:latin typeface="Tw Cen MT" pitchFamily="34" charset="0"/>
              </a:rPr>
              <a:t>Acts of commission</a:t>
            </a:r>
            <a:endParaRPr lang="en-US" sz="1600" dirty="0">
              <a:latin typeface="Tw Cen MT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sz="1800" dirty="0">
              <a:latin typeface="Tw Cen MT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 dirty="0">
              <a:latin typeface="Tw Cen MT" pitchFamily="34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 dirty="0">
              <a:latin typeface="Tw Cen MT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1800" dirty="0">
              <a:latin typeface="Tw Cen MT" pitchFamily="34" charset="0"/>
            </a:endParaRPr>
          </a:p>
        </p:txBody>
      </p:sp>
      <p:sp>
        <p:nvSpPr>
          <p:cNvPr id="9" name="Shape 8"/>
          <p:cNvSpPr/>
          <p:nvPr/>
        </p:nvSpPr>
        <p:spPr>
          <a:xfrm rot="9425824" flipV="1">
            <a:off x="6646863" y="1114425"/>
            <a:ext cx="2185987" cy="2039938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8033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Freeform 3"/>
          <p:cNvSpPr/>
          <p:nvPr/>
        </p:nvSpPr>
        <p:spPr bwMode="auto">
          <a:xfrm>
            <a:off x="5903913" y="3555999"/>
            <a:ext cx="2184400" cy="2119313"/>
          </a:xfrm>
          <a:custGeom>
            <a:avLst/>
            <a:gdLst>
              <a:gd name="connsiteX0" fmla="*/ 1586555 w 2235200"/>
              <a:gd name="connsiteY0" fmla="*/ 356377 h 2235200"/>
              <a:gd name="connsiteX1" fmla="*/ 1760418 w 2235200"/>
              <a:gd name="connsiteY1" fmla="*/ 210481 h 2235200"/>
              <a:gd name="connsiteX2" fmla="*/ 1899314 w 2235200"/>
              <a:gd name="connsiteY2" fmla="*/ 327029 h 2235200"/>
              <a:gd name="connsiteX3" fmla="*/ 1785825 w 2235200"/>
              <a:gd name="connsiteY3" fmla="*/ 523585 h 2235200"/>
              <a:gd name="connsiteX4" fmla="*/ 1966144 w 2235200"/>
              <a:gd name="connsiteY4" fmla="*/ 835907 h 2235200"/>
              <a:gd name="connsiteX5" fmla="*/ 2193112 w 2235200"/>
              <a:gd name="connsiteY5" fmla="*/ 835901 h 2235200"/>
              <a:gd name="connsiteX6" fmla="*/ 2224597 w 2235200"/>
              <a:gd name="connsiteY6" fmla="*/ 1014463 h 2235200"/>
              <a:gd name="connsiteX7" fmla="*/ 2011316 w 2235200"/>
              <a:gd name="connsiteY7" fmla="*/ 1092085 h 2235200"/>
              <a:gd name="connsiteX8" fmla="*/ 1948692 w 2235200"/>
              <a:gd name="connsiteY8" fmla="*/ 1447245 h 2235200"/>
              <a:gd name="connsiteX9" fmla="*/ 2122562 w 2235200"/>
              <a:gd name="connsiteY9" fmla="*/ 1593132 h 2235200"/>
              <a:gd name="connsiteX10" fmla="*/ 2031904 w 2235200"/>
              <a:gd name="connsiteY10" fmla="*/ 1750157 h 2235200"/>
              <a:gd name="connsiteX11" fmla="*/ 1818627 w 2235200"/>
              <a:gd name="connsiteY11" fmla="*/ 1672524 h 2235200"/>
              <a:gd name="connsiteX12" fmla="*/ 1542362 w 2235200"/>
              <a:gd name="connsiteY12" fmla="*/ 1904338 h 2235200"/>
              <a:gd name="connsiteX13" fmla="*/ 1581780 w 2235200"/>
              <a:gd name="connsiteY13" fmla="*/ 2127856 h 2235200"/>
              <a:gd name="connsiteX14" fmla="*/ 1411398 w 2235200"/>
              <a:gd name="connsiteY14" fmla="*/ 2189870 h 2235200"/>
              <a:gd name="connsiteX15" fmla="*/ 1297919 w 2235200"/>
              <a:gd name="connsiteY15" fmla="*/ 1993308 h 2235200"/>
              <a:gd name="connsiteX16" fmla="*/ 937280 w 2235200"/>
              <a:gd name="connsiteY16" fmla="*/ 1993308 h 2235200"/>
              <a:gd name="connsiteX17" fmla="*/ 823802 w 2235200"/>
              <a:gd name="connsiteY17" fmla="*/ 2189870 h 2235200"/>
              <a:gd name="connsiteX18" fmla="*/ 653420 w 2235200"/>
              <a:gd name="connsiteY18" fmla="*/ 2127856 h 2235200"/>
              <a:gd name="connsiteX19" fmla="*/ 692839 w 2235200"/>
              <a:gd name="connsiteY19" fmla="*/ 1904338 h 2235200"/>
              <a:gd name="connsiteX20" fmla="*/ 416574 w 2235200"/>
              <a:gd name="connsiteY20" fmla="*/ 1672524 h 2235200"/>
              <a:gd name="connsiteX21" fmla="*/ 203296 w 2235200"/>
              <a:gd name="connsiteY21" fmla="*/ 1750157 h 2235200"/>
              <a:gd name="connsiteX22" fmla="*/ 112638 w 2235200"/>
              <a:gd name="connsiteY22" fmla="*/ 1593132 h 2235200"/>
              <a:gd name="connsiteX23" fmla="*/ 286508 w 2235200"/>
              <a:gd name="connsiteY23" fmla="*/ 1447245 h 2235200"/>
              <a:gd name="connsiteX24" fmla="*/ 223884 w 2235200"/>
              <a:gd name="connsiteY24" fmla="*/ 1092085 h 2235200"/>
              <a:gd name="connsiteX25" fmla="*/ 10603 w 2235200"/>
              <a:gd name="connsiteY25" fmla="*/ 1014463 h 2235200"/>
              <a:gd name="connsiteX26" fmla="*/ 42088 w 2235200"/>
              <a:gd name="connsiteY26" fmla="*/ 835901 h 2235200"/>
              <a:gd name="connsiteX27" fmla="*/ 269055 w 2235200"/>
              <a:gd name="connsiteY27" fmla="*/ 835907 h 2235200"/>
              <a:gd name="connsiteX28" fmla="*/ 449374 w 2235200"/>
              <a:gd name="connsiteY28" fmla="*/ 523585 h 2235200"/>
              <a:gd name="connsiteX29" fmla="*/ 335886 w 2235200"/>
              <a:gd name="connsiteY29" fmla="*/ 327029 h 2235200"/>
              <a:gd name="connsiteX30" fmla="*/ 474782 w 2235200"/>
              <a:gd name="connsiteY30" fmla="*/ 210481 h 2235200"/>
              <a:gd name="connsiteX31" fmla="*/ 648645 w 2235200"/>
              <a:gd name="connsiteY31" fmla="*/ 356377 h 2235200"/>
              <a:gd name="connsiteX32" fmla="*/ 987535 w 2235200"/>
              <a:gd name="connsiteY32" fmla="*/ 233031 h 2235200"/>
              <a:gd name="connsiteX33" fmla="*/ 1026942 w 2235200"/>
              <a:gd name="connsiteY33" fmla="*/ 9511 h 2235200"/>
              <a:gd name="connsiteX34" fmla="*/ 1208258 w 2235200"/>
              <a:gd name="connsiteY34" fmla="*/ 9511 h 2235200"/>
              <a:gd name="connsiteX35" fmla="*/ 1247665 w 2235200"/>
              <a:gd name="connsiteY35" fmla="*/ 233031 h 2235200"/>
              <a:gd name="connsiteX36" fmla="*/ 1586555 w 2235200"/>
              <a:gd name="connsiteY36" fmla="*/ 356377 h 223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235200" h="2235200">
                <a:moveTo>
                  <a:pt x="1586555" y="356377"/>
                </a:moveTo>
                <a:lnTo>
                  <a:pt x="1760418" y="210481"/>
                </a:lnTo>
                <a:lnTo>
                  <a:pt x="1899314" y="327029"/>
                </a:lnTo>
                <a:lnTo>
                  <a:pt x="1785825" y="523585"/>
                </a:lnTo>
                <a:cubicBezTo>
                  <a:pt x="1866522" y="614364"/>
                  <a:pt x="1927876" y="720632"/>
                  <a:pt x="1966144" y="835907"/>
                </a:cubicBezTo>
                <a:lnTo>
                  <a:pt x="2193112" y="835901"/>
                </a:lnTo>
                <a:lnTo>
                  <a:pt x="2224597" y="1014463"/>
                </a:lnTo>
                <a:lnTo>
                  <a:pt x="2011316" y="1092085"/>
                </a:lnTo>
                <a:cubicBezTo>
                  <a:pt x="2014782" y="1213496"/>
                  <a:pt x="1993474" y="1334341"/>
                  <a:pt x="1948692" y="1447245"/>
                </a:cubicBezTo>
                <a:lnTo>
                  <a:pt x="2122562" y="1593132"/>
                </a:lnTo>
                <a:lnTo>
                  <a:pt x="2031904" y="1750157"/>
                </a:lnTo>
                <a:lnTo>
                  <a:pt x="1818627" y="1672524"/>
                </a:lnTo>
                <a:cubicBezTo>
                  <a:pt x="1743241" y="1767759"/>
                  <a:pt x="1649240" y="1846634"/>
                  <a:pt x="1542362" y="1904338"/>
                </a:cubicBezTo>
                <a:lnTo>
                  <a:pt x="1581780" y="2127856"/>
                </a:lnTo>
                <a:lnTo>
                  <a:pt x="1411398" y="2189870"/>
                </a:lnTo>
                <a:lnTo>
                  <a:pt x="1297919" y="1993308"/>
                </a:lnTo>
                <a:cubicBezTo>
                  <a:pt x="1178954" y="2017804"/>
                  <a:pt x="1056245" y="2017804"/>
                  <a:pt x="937280" y="1993308"/>
                </a:cubicBezTo>
                <a:lnTo>
                  <a:pt x="823802" y="2189870"/>
                </a:lnTo>
                <a:lnTo>
                  <a:pt x="653420" y="2127856"/>
                </a:lnTo>
                <a:lnTo>
                  <a:pt x="692839" y="1904338"/>
                </a:lnTo>
                <a:cubicBezTo>
                  <a:pt x="585961" y="1846634"/>
                  <a:pt x="491960" y="1767758"/>
                  <a:pt x="416574" y="1672524"/>
                </a:cubicBezTo>
                <a:lnTo>
                  <a:pt x="203296" y="1750157"/>
                </a:lnTo>
                <a:lnTo>
                  <a:pt x="112638" y="1593132"/>
                </a:lnTo>
                <a:lnTo>
                  <a:pt x="286508" y="1447245"/>
                </a:lnTo>
                <a:cubicBezTo>
                  <a:pt x="241726" y="1334341"/>
                  <a:pt x="220417" y="1213496"/>
                  <a:pt x="223884" y="1092085"/>
                </a:cubicBezTo>
                <a:lnTo>
                  <a:pt x="10603" y="1014463"/>
                </a:lnTo>
                <a:lnTo>
                  <a:pt x="42088" y="835901"/>
                </a:lnTo>
                <a:lnTo>
                  <a:pt x="269055" y="835907"/>
                </a:lnTo>
                <a:cubicBezTo>
                  <a:pt x="307323" y="720632"/>
                  <a:pt x="368677" y="614363"/>
                  <a:pt x="449374" y="523585"/>
                </a:cubicBezTo>
                <a:lnTo>
                  <a:pt x="335886" y="327029"/>
                </a:lnTo>
                <a:lnTo>
                  <a:pt x="474782" y="210481"/>
                </a:lnTo>
                <a:lnTo>
                  <a:pt x="648645" y="356377"/>
                </a:lnTo>
                <a:cubicBezTo>
                  <a:pt x="752057" y="292669"/>
                  <a:pt x="867366" y="250701"/>
                  <a:pt x="987535" y="233031"/>
                </a:cubicBezTo>
                <a:lnTo>
                  <a:pt x="1026942" y="9511"/>
                </a:lnTo>
                <a:lnTo>
                  <a:pt x="1208258" y="9511"/>
                </a:lnTo>
                <a:lnTo>
                  <a:pt x="1247665" y="233031"/>
                </a:lnTo>
                <a:cubicBezTo>
                  <a:pt x="1367834" y="250700"/>
                  <a:pt x="1483142" y="292669"/>
                  <a:pt x="1586555" y="3563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65885" tIns="540095" rIns="465885" bIns="579186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100" b="1" dirty="0"/>
              <a:t>Structural</a:t>
            </a:r>
            <a:endParaRPr lang="en-CA" sz="1100" b="1" dirty="0"/>
          </a:p>
        </p:txBody>
      </p:sp>
      <p:sp>
        <p:nvSpPr>
          <p:cNvPr id="6" name="Freeform 5"/>
          <p:cNvSpPr/>
          <p:nvPr/>
        </p:nvSpPr>
        <p:spPr bwMode="auto">
          <a:xfrm>
            <a:off x="4632325" y="3054350"/>
            <a:ext cx="1589088" cy="1541463"/>
          </a:xfrm>
          <a:custGeom>
            <a:avLst/>
            <a:gdLst>
              <a:gd name="connsiteX0" fmla="*/ 1216350 w 1625600"/>
              <a:gd name="connsiteY0" fmla="*/ 411723 h 1625600"/>
              <a:gd name="connsiteX1" fmla="*/ 1456181 w 1625600"/>
              <a:gd name="connsiteY1" fmla="*/ 339443 h 1625600"/>
              <a:gd name="connsiteX2" fmla="*/ 1544430 w 1625600"/>
              <a:gd name="connsiteY2" fmla="*/ 492294 h 1625600"/>
              <a:gd name="connsiteX3" fmla="*/ 1361918 w 1625600"/>
              <a:gd name="connsiteY3" fmla="*/ 663854 h 1625600"/>
              <a:gd name="connsiteX4" fmla="*/ 1361918 w 1625600"/>
              <a:gd name="connsiteY4" fmla="*/ 961747 h 1625600"/>
              <a:gd name="connsiteX5" fmla="*/ 1544430 w 1625600"/>
              <a:gd name="connsiteY5" fmla="*/ 1133306 h 1625600"/>
              <a:gd name="connsiteX6" fmla="*/ 1456181 w 1625600"/>
              <a:gd name="connsiteY6" fmla="*/ 1286157 h 1625600"/>
              <a:gd name="connsiteX7" fmla="*/ 1216350 w 1625600"/>
              <a:gd name="connsiteY7" fmla="*/ 1213877 h 1625600"/>
              <a:gd name="connsiteX8" fmla="*/ 958367 w 1625600"/>
              <a:gd name="connsiteY8" fmla="*/ 1362823 h 1625600"/>
              <a:gd name="connsiteX9" fmla="*/ 901049 w 1625600"/>
              <a:gd name="connsiteY9" fmla="*/ 1606663 h 1625600"/>
              <a:gd name="connsiteX10" fmla="*/ 724551 w 1625600"/>
              <a:gd name="connsiteY10" fmla="*/ 1606663 h 1625600"/>
              <a:gd name="connsiteX11" fmla="*/ 667232 w 1625600"/>
              <a:gd name="connsiteY11" fmla="*/ 1362823 h 1625600"/>
              <a:gd name="connsiteX12" fmla="*/ 409249 w 1625600"/>
              <a:gd name="connsiteY12" fmla="*/ 1213877 h 1625600"/>
              <a:gd name="connsiteX13" fmla="*/ 169419 w 1625600"/>
              <a:gd name="connsiteY13" fmla="*/ 1286157 h 1625600"/>
              <a:gd name="connsiteX14" fmla="*/ 81170 w 1625600"/>
              <a:gd name="connsiteY14" fmla="*/ 1133306 h 1625600"/>
              <a:gd name="connsiteX15" fmla="*/ 263682 w 1625600"/>
              <a:gd name="connsiteY15" fmla="*/ 961746 h 1625600"/>
              <a:gd name="connsiteX16" fmla="*/ 263682 w 1625600"/>
              <a:gd name="connsiteY16" fmla="*/ 663853 h 1625600"/>
              <a:gd name="connsiteX17" fmla="*/ 81170 w 1625600"/>
              <a:gd name="connsiteY17" fmla="*/ 492294 h 1625600"/>
              <a:gd name="connsiteX18" fmla="*/ 169419 w 1625600"/>
              <a:gd name="connsiteY18" fmla="*/ 339443 h 1625600"/>
              <a:gd name="connsiteX19" fmla="*/ 409250 w 1625600"/>
              <a:gd name="connsiteY19" fmla="*/ 411723 h 1625600"/>
              <a:gd name="connsiteX20" fmla="*/ 667233 w 1625600"/>
              <a:gd name="connsiteY20" fmla="*/ 262777 h 1625600"/>
              <a:gd name="connsiteX21" fmla="*/ 724551 w 1625600"/>
              <a:gd name="connsiteY21" fmla="*/ 18937 h 1625600"/>
              <a:gd name="connsiteX22" fmla="*/ 901049 w 1625600"/>
              <a:gd name="connsiteY22" fmla="*/ 18937 h 1625600"/>
              <a:gd name="connsiteX23" fmla="*/ 958368 w 1625600"/>
              <a:gd name="connsiteY23" fmla="*/ 262777 h 1625600"/>
              <a:gd name="connsiteX24" fmla="*/ 1216351 w 1625600"/>
              <a:gd name="connsiteY24" fmla="*/ 411723 h 1625600"/>
              <a:gd name="connsiteX25" fmla="*/ 1216350 w 1625600"/>
              <a:gd name="connsiteY25" fmla="*/ 411723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625600" h="1625600">
                <a:moveTo>
                  <a:pt x="1216350" y="411723"/>
                </a:moveTo>
                <a:lnTo>
                  <a:pt x="1456181" y="339443"/>
                </a:lnTo>
                <a:lnTo>
                  <a:pt x="1544430" y="492294"/>
                </a:lnTo>
                <a:lnTo>
                  <a:pt x="1361918" y="663854"/>
                </a:lnTo>
                <a:cubicBezTo>
                  <a:pt x="1388374" y="761389"/>
                  <a:pt x="1388374" y="864211"/>
                  <a:pt x="1361918" y="961747"/>
                </a:cubicBezTo>
                <a:lnTo>
                  <a:pt x="1544430" y="1133306"/>
                </a:lnTo>
                <a:lnTo>
                  <a:pt x="1456181" y="1286157"/>
                </a:lnTo>
                <a:lnTo>
                  <a:pt x="1216350" y="1213877"/>
                </a:lnTo>
                <a:cubicBezTo>
                  <a:pt x="1145110" y="1285556"/>
                  <a:pt x="1056063" y="1336967"/>
                  <a:pt x="958367" y="1362823"/>
                </a:cubicBezTo>
                <a:lnTo>
                  <a:pt x="901049" y="1606663"/>
                </a:lnTo>
                <a:lnTo>
                  <a:pt x="724551" y="1606663"/>
                </a:lnTo>
                <a:lnTo>
                  <a:pt x="667232" y="1362823"/>
                </a:lnTo>
                <a:cubicBezTo>
                  <a:pt x="569536" y="1336967"/>
                  <a:pt x="480489" y="1285556"/>
                  <a:pt x="409249" y="1213877"/>
                </a:cubicBezTo>
                <a:lnTo>
                  <a:pt x="169419" y="1286157"/>
                </a:lnTo>
                <a:lnTo>
                  <a:pt x="81170" y="1133306"/>
                </a:lnTo>
                <a:lnTo>
                  <a:pt x="263682" y="961746"/>
                </a:lnTo>
                <a:cubicBezTo>
                  <a:pt x="237226" y="864211"/>
                  <a:pt x="237226" y="761389"/>
                  <a:pt x="263682" y="663853"/>
                </a:cubicBezTo>
                <a:lnTo>
                  <a:pt x="81170" y="492294"/>
                </a:lnTo>
                <a:lnTo>
                  <a:pt x="169419" y="339443"/>
                </a:lnTo>
                <a:lnTo>
                  <a:pt x="409250" y="411723"/>
                </a:lnTo>
                <a:cubicBezTo>
                  <a:pt x="480490" y="340044"/>
                  <a:pt x="569537" y="288633"/>
                  <a:pt x="667233" y="262777"/>
                </a:cubicBezTo>
                <a:lnTo>
                  <a:pt x="724551" y="18937"/>
                </a:lnTo>
                <a:lnTo>
                  <a:pt x="901049" y="18937"/>
                </a:lnTo>
                <a:lnTo>
                  <a:pt x="958368" y="262777"/>
                </a:lnTo>
                <a:cubicBezTo>
                  <a:pt x="1056064" y="288633"/>
                  <a:pt x="1145111" y="340044"/>
                  <a:pt x="1216351" y="411723"/>
                </a:cubicBezTo>
                <a:lnTo>
                  <a:pt x="1216350" y="411723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25760" tIns="428233" rIns="425760" bIns="428233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100" b="1" dirty="0"/>
              <a:t>Cognitive</a:t>
            </a:r>
            <a:endParaRPr lang="en-CA" sz="1100" b="1" dirty="0"/>
          </a:p>
        </p:txBody>
      </p:sp>
      <p:sp>
        <p:nvSpPr>
          <p:cNvPr id="7" name="Freeform 6"/>
          <p:cNvSpPr/>
          <p:nvPr/>
        </p:nvSpPr>
        <p:spPr bwMode="auto">
          <a:xfrm>
            <a:off x="5348289" y="1822450"/>
            <a:ext cx="1906588" cy="1849438"/>
          </a:xfrm>
          <a:custGeom>
            <a:avLst/>
            <a:gdLst>
              <a:gd name="connsiteX0" fmla="*/ 1191775 w 1592756"/>
              <a:gd name="connsiteY0" fmla="*/ 403405 h 1592756"/>
              <a:gd name="connsiteX1" fmla="*/ 1426760 w 1592756"/>
              <a:gd name="connsiteY1" fmla="*/ 332584 h 1592756"/>
              <a:gd name="connsiteX2" fmla="*/ 1513226 w 1592756"/>
              <a:gd name="connsiteY2" fmla="*/ 482348 h 1592756"/>
              <a:gd name="connsiteX3" fmla="*/ 1334401 w 1592756"/>
              <a:gd name="connsiteY3" fmla="*/ 650441 h 1592756"/>
              <a:gd name="connsiteX4" fmla="*/ 1334401 w 1592756"/>
              <a:gd name="connsiteY4" fmla="*/ 942315 h 1592756"/>
              <a:gd name="connsiteX5" fmla="*/ 1513226 w 1592756"/>
              <a:gd name="connsiteY5" fmla="*/ 1110408 h 1592756"/>
              <a:gd name="connsiteX6" fmla="*/ 1426760 w 1592756"/>
              <a:gd name="connsiteY6" fmla="*/ 1260172 h 1592756"/>
              <a:gd name="connsiteX7" fmla="*/ 1191775 w 1592756"/>
              <a:gd name="connsiteY7" fmla="*/ 1189351 h 1592756"/>
              <a:gd name="connsiteX8" fmla="*/ 939004 w 1592756"/>
              <a:gd name="connsiteY8" fmla="*/ 1335288 h 1592756"/>
              <a:gd name="connsiteX9" fmla="*/ 882844 w 1592756"/>
              <a:gd name="connsiteY9" fmla="*/ 1574202 h 1592756"/>
              <a:gd name="connsiteX10" fmla="*/ 709912 w 1592756"/>
              <a:gd name="connsiteY10" fmla="*/ 1574202 h 1592756"/>
              <a:gd name="connsiteX11" fmla="*/ 653752 w 1592756"/>
              <a:gd name="connsiteY11" fmla="*/ 1335288 h 1592756"/>
              <a:gd name="connsiteX12" fmla="*/ 400981 w 1592756"/>
              <a:gd name="connsiteY12" fmla="*/ 1189351 h 1592756"/>
              <a:gd name="connsiteX13" fmla="*/ 165996 w 1592756"/>
              <a:gd name="connsiteY13" fmla="*/ 1260172 h 1592756"/>
              <a:gd name="connsiteX14" fmla="*/ 79530 w 1592756"/>
              <a:gd name="connsiteY14" fmla="*/ 1110408 h 1592756"/>
              <a:gd name="connsiteX15" fmla="*/ 258355 w 1592756"/>
              <a:gd name="connsiteY15" fmla="*/ 942315 h 1592756"/>
              <a:gd name="connsiteX16" fmla="*/ 258355 w 1592756"/>
              <a:gd name="connsiteY16" fmla="*/ 650441 h 1592756"/>
              <a:gd name="connsiteX17" fmla="*/ 79530 w 1592756"/>
              <a:gd name="connsiteY17" fmla="*/ 482348 h 1592756"/>
              <a:gd name="connsiteX18" fmla="*/ 165996 w 1592756"/>
              <a:gd name="connsiteY18" fmla="*/ 332584 h 1592756"/>
              <a:gd name="connsiteX19" fmla="*/ 400981 w 1592756"/>
              <a:gd name="connsiteY19" fmla="*/ 403405 h 1592756"/>
              <a:gd name="connsiteX20" fmla="*/ 653752 w 1592756"/>
              <a:gd name="connsiteY20" fmla="*/ 257468 h 1592756"/>
              <a:gd name="connsiteX21" fmla="*/ 709912 w 1592756"/>
              <a:gd name="connsiteY21" fmla="*/ 18554 h 1592756"/>
              <a:gd name="connsiteX22" fmla="*/ 882844 w 1592756"/>
              <a:gd name="connsiteY22" fmla="*/ 18554 h 1592756"/>
              <a:gd name="connsiteX23" fmla="*/ 939004 w 1592756"/>
              <a:gd name="connsiteY23" fmla="*/ 257468 h 1592756"/>
              <a:gd name="connsiteX24" fmla="*/ 1191775 w 1592756"/>
              <a:gd name="connsiteY24" fmla="*/ 403405 h 159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92756" h="1592756">
                <a:moveTo>
                  <a:pt x="1025173" y="402893"/>
                </a:moveTo>
                <a:lnTo>
                  <a:pt x="1195533" y="297380"/>
                </a:lnTo>
                <a:lnTo>
                  <a:pt x="1295376" y="397223"/>
                </a:lnTo>
                <a:lnTo>
                  <a:pt x="1189863" y="567584"/>
                </a:lnTo>
                <a:cubicBezTo>
                  <a:pt x="1230502" y="637475"/>
                  <a:pt x="1251792" y="716930"/>
                  <a:pt x="1251543" y="797777"/>
                </a:cubicBezTo>
                <a:lnTo>
                  <a:pt x="1428100" y="892558"/>
                </a:lnTo>
                <a:lnTo>
                  <a:pt x="1391556" y="1028945"/>
                </a:lnTo>
                <a:lnTo>
                  <a:pt x="1191263" y="1022749"/>
                </a:lnTo>
                <a:cubicBezTo>
                  <a:pt x="1151054" y="1092889"/>
                  <a:pt x="1092889" y="1151054"/>
                  <a:pt x="1022749" y="1191262"/>
                </a:cubicBezTo>
                <a:lnTo>
                  <a:pt x="1028945" y="1391556"/>
                </a:lnTo>
                <a:lnTo>
                  <a:pt x="892558" y="1428101"/>
                </a:lnTo>
                <a:lnTo>
                  <a:pt x="797778" y="1251543"/>
                </a:lnTo>
                <a:cubicBezTo>
                  <a:pt x="716930" y="1251791"/>
                  <a:pt x="637475" y="1230502"/>
                  <a:pt x="567583" y="1189863"/>
                </a:cubicBezTo>
                <a:lnTo>
                  <a:pt x="397223" y="1295376"/>
                </a:lnTo>
                <a:lnTo>
                  <a:pt x="297380" y="1195533"/>
                </a:lnTo>
                <a:lnTo>
                  <a:pt x="402893" y="1025172"/>
                </a:lnTo>
                <a:cubicBezTo>
                  <a:pt x="362254" y="955281"/>
                  <a:pt x="340964" y="875826"/>
                  <a:pt x="341213" y="794979"/>
                </a:cubicBezTo>
                <a:lnTo>
                  <a:pt x="164656" y="700198"/>
                </a:lnTo>
                <a:lnTo>
                  <a:pt x="201200" y="563811"/>
                </a:lnTo>
                <a:lnTo>
                  <a:pt x="401493" y="570007"/>
                </a:lnTo>
                <a:cubicBezTo>
                  <a:pt x="441702" y="499867"/>
                  <a:pt x="499867" y="441702"/>
                  <a:pt x="570007" y="401494"/>
                </a:cubicBezTo>
                <a:lnTo>
                  <a:pt x="563811" y="201200"/>
                </a:lnTo>
                <a:lnTo>
                  <a:pt x="700198" y="164655"/>
                </a:lnTo>
                <a:lnTo>
                  <a:pt x="794978" y="341213"/>
                </a:lnTo>
                <a:cubicBezTo>
                  <a:pt x="875826" y="340965"/>
                  <a:pt x="955281" y="362254"/>
                  <a:pt x="1025173" y="402893"/>
                </a:cubicBez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44831" tIns="544830" rIns="544829" bIns="544830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100" b="1" dirty="0"/>
              <a:t>Emotional</a:t>
            </a:r>
            <a:endParaRPr lang="en-CA" sz="1100" b="1" dirty="0"/>
          </a:p>
        </p:txBody>
      </p:sp>
      <p:sp>
        <p:nvSpPr>
          <p:cNvPr id="8" name="Circular Arrow 7"/>
          <p:cNvSpPr/>
          <p:nvPr/>
        </p:nvSpPr>
        <p:spPr bwMode="auto">
          <a:xfrm>
            <a:off x="5734050" y="3236913"/>
            <a:ext cx="2795588" cy="2713037"/>
          </a:xfrm>
          <a:prstGeom prst="circularArrow">
            <a:avLst>
              <a:gd name="adj1" fmla="val 4687"/>
              <a:gd name="adj2" fmla="val 299029"/>
              <a:gd name="adj3" fmla="val 2513083"/>
              <a:gd name="adj4" fmla="val 15867933"/>
              <a:gd name="adj5" fmla="val 5469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Circular Arrow 9"/>
          <p:cNvSpPr/>
          <p:nvPr/>
        </p:nvSpPr>
        <p:spPr bwMode="auto">
          <a:xfrm rot="2184281">
            <a:off x="5099050" y="1546225"/>
            <a:ext cx="2190750" cy="2125663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 bwMode="auto">
          <a:xfrm>
            <a:off x="6810375" y="1706563"/>
            <a:ext cx="1987550" cy="1851025"/>
          </a:xfrm>
          <a:custGeom>
            <a:avLst/>
            <a:gdLst>
              <a:gd name="connsiteX0" fmla="*/ 1191775 w 1592756"/>
              <a:gd name="connsiteY0" fmla="*/ 403405 h 1592756"/>
              <a:gd name="connsiteX1" fmla="*/ 1426760 w 1592756"/>
              <a:gd name="connsiteY1" fmla="*/ 332584 h 1592756"/>
              <a:gd name="connsiteX2" fmla="*/ 1513226 w 1592756"/>
              <a:gd name="connsiteY2" fmla="*/ 482348 h 1592756"/>
              <a:gd name="connsiteX3" fmla="*/ 1334401 w 1592756"/>
              <a:gd name="connsiteY3" fmla="*/ 650441 h 1592756"/>
              <a:gd name="connsiteX4" fmla="*/ 1334401 w 1592756"/>
              <a:gd name="connsiteY4" fmla="*/ 942315 h 1592756"/>
              <a:gd name="connsiteX5" fmla="*/ 1513226 w 1592756"/>
              <a:gd name="connsiteY5" fmla="*/ 1110408 h 1592756"/>
              <a:gd name="connsiteX6" fmla="*/ 1426760 w 1592756"/>
              <a:gd name="connsiteY6" fmla="*/ 1260172 h 1592756"/>
              <a:gd name="connsiteX7" fmla="*/ 1191775 w 1592756"/>
              <a:gd name="connsiteY7" fmla="*/ 1189351 h 1592756"/>
              <a:gd name="connsiteX8" fmla="*/ 939004 w 1592756"/>
              <a:gd name="connsiteY8" fmla="*/ 1335288 h 1592756"/>
              <a:gd name="connsiteX9" fmla="*/ 882844 w 1592756"/>
              <a:gd name="connsiteY9" fmla="*/ 1574202 h 1592756"/>
              <a:gd name="connsiteX10" fmla="*/ 709912 w 1592756"/>
              <a:gd name="connsiteY10" fmla="*/ 1574202 h 1592756"/>
              <a:gd name="connsiteX11" fmla="*/ 653752 w 1592756"/>
              <a:gd name="connsiteY11" fmla="*/ 1335288 h 1592756"/>
              <a:gd name="connsiteX12" fmla="*/ 400981 w 1592756"/>
              <a:gd name="connsiteY12" fmla="*/ 1189351 h 1592756"/>
              <a:gd name="connsiteX13" fmla="*/ 165996 w 1592756"/>
              <a:gd name="connsiteY13" fmla="*/ 1260172 h 1592756"/>
              <a:gd name="connsiteX14" fmla="*/ 79530 w 1592756"/>
              <a:gd name="connsiteY14" fmla="*/ 1110408 h 1592756"/>
              <a:gd name="connsiteX15" fmla="*/ 258355 w 1592756"/>
              <a:gd name="connsiteY15" fmla="*/ 942315 h 1592756"/>
              <a:gd name="connsiteX16" fmla="*/ 258355 w 1592756"/>
              <a:gd name="connsiteY16" fmla="*/ 650441 h 1592756"/>
              <a:gd name="connsiteX17" fmla="*/ 79530 w 1592756"/>
              <a:gd name="connsiteY17" fmla="*/ 482348 h 1592756"/>
              <a:gd name="connsiteX18" fmla="*/ 165996 w 1592756"/>
              <a:gd name="connsiteY18" fmla="*/ 332584 h 1592756"/>
              <a:gd name="connsiteX19" fmla="*/ 400981 w 1592756"/>
              <a:gd name="connsiteY19" fmla="*/ 403405 h 1592756"/>
              <a:gd name="connsiteX20" fmla="*/ 653752 w 1592756"/>
              <a:gd name="connsiteY20" fmla="*/ 257468 h 1592756"/>
              <a:gd name="connsiteX21" fmla="*/ 709912 w 1592756"/>
              <a:gd name="connsiteY21" fmla="*/ 18554 h 1592756"/>
              <a:gd name="connsiteX22" fmla="*/ 882844 w 1592756"/>
              <a:gd name="connsiteY22" fmla="*/ 18554 h 1592756"/>
              <a:gd name="connsiteX23" fmla="*/ 939004 w 1592756"/>
              <a:gd name="connsiteY23" fmla="*/ 257468 h 1592756"/>
              <a:gd name="connsiteX24" fmla="*/ 1191775 w 1592756"/>
              <a:gd name="connsiteY24" fmla="*/ 403405 h 1592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592756" h="1592756">
                <a:moveTo>
                  <a:pt x="1025173" y="402893"/>
                </a:moveTo>
                <a:lnTo>
                  <a:pt x="1195533" y="297380"/>
                </a:lnTo>
                <a:lnTo>
                  <a:pt x="1295376" y="397223"/>
                </a:lnTo>
                <a:lnTo>
                  <a:pt x="1189863" y="567584"/>
                </a:lnTo>
                <a:cubicBezTo>
                  <a:pt x="1230502" y="637475"/>
                  <a:pt x="1251792" y="716930"/>
                  <a:pt x="1251543" y="797777"/>
                </a:cubicBezTo>
                <a:lnTo>
                  <a:pt x="1428100" y="892558"/>
                </a:lnTo>
                <a:lnTo>
                  <a:pt x="1391556" y="1028945"/>
                </a:lnTo>
                <a:lnTo>
                  <a:pt x="1191263" y="1022749"/>
                </a:lnTo>
                <a:cubicBezTo>
                  <a:pt x="1151054" y="1092889"/>
                  <a:pt x="1092889" y="1151054"/>
                  <a:pt x="1022749" y="1191262"/>
                </a:cubicBezTo>
                <a:lnTo>
                  <a:pt x="1028945" y="1391556"/>
                </a:lnTo>
                <a:lnTo>
                  <a:pt x="892558" y="1428101"/>
                </a:lnTo>
                <a:lnTo>
                  <a:pt x="797778" y="1251543"/>
                </a:lnTo>
                <a:cubicBezTo>
                  <a:pt x="716930" y="1251791"/>
                  <a:pt x="637475" y="1230502"/>
                  <a:pt x="567583" y="1189863"/>
                </a:cubicBezTo>
                <a:lnTo>
                  <a:pt x="397223" y="1295376"/>
                </a:lnTo>
                <a:lnTo>
                  <a:pt x="297380" y="1195533"/>
                </a:lnTo>
                <a:lnTo>
                  <a:pt x="402893" y="1025172"/>
                </a:lnTo>
                <a:cubicBezTo>
                  <a:pt x="362254" y="955281"/>
                  <a:pt x="340964" y="875826"/>
                  <a:pt x="341213" y="794979"/>
                </a:cubicBezTo>
                <a:lnTo>
                  <a:pt x="164656" y="700198"/>
                </a:lnTo>
                <a:lnTo>
                  <a:pt x="201200" y="563811"/>
                </a:lnTo>
                <a:lnTo>
                  <a:pt x="401493" y="570007"/>
                </a:lnTo>
                <a:cubicBezTo>
                  <a:pt x="441702" y="499867"/>
                  <a:pt x="499867" y="441702"/>
                  <a:pt x="570007" y="401494"/>
                </a:cubicBezTo>
                <a:lnTo>
                  <a:pt x="563811" y="201200"/>
                </a:lnTo>
                <a:lnTo>
                  <a:pt x="700198" y="164655"/>
                </a:lnTo>
                <a:lnTo>
                  <a:pt x="794978" y="341213"/>
                </a:lnTo>
                <a:cubicBezTo>
                  <a:pt x="875826" y="340965"/>
                  <a:pt x="955281" y="362254"/>
                  <a:pt x="1025173" y="40289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544831" tIns="544830" rIns="544829" bIns="544830" spcCol="1270" anchor="ctr"/>
          <a:lstStyle/>
          <a:p>
            <a:pPr algn="ctr" defTabSz="57785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100" b="1" dirty="0"/>
              <a:t>Behavioural</a:t>
            </a:r>
            <a:endParaRPr lang="en-CA" sz="1100" b="1" dirty="0"/>
          </a:p>
        </p:txBody>
      </p:sp>
      <p:sp>
        <p:nvSpPr>
          <p:cNvPr id="20" name="Shape 19"/>
          <p:cNvSpPr/>
          <p:nvPr/>
        </p:nvSpPr>
        <p:spPr bwMode="auto">
          <a:xfrm rot="20940544" flipV="1">
            <a:off x="4211638" y="3006725"/>
            <a:ext cx="2430462" cy="2143125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5697875"/>
              <a:gd name="adj5" fmla="val 8033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370807131"/>
      </p:ext>
    </p:extLst>
  </p:cSld>
  <p:clrMapOvr>
    <a:masterClrMapping/>
  </p:clrMapOvr>
  <p:transition advTm="47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304212" cy="1143000"/>
          </a:xfrm>
        </p:spPr>
        <p:txBody>
          <a:bodyPr/>
          <a:lstStyle/>
          <a:p>
            <a:r>
              <a:rPr lang="en-CA" sz="3200" dirty="0" smtClean="0">
                <a:latin typeface="Chisel" pitchFamily="34" charset="0"/>
              </a:rPr>
              <a:t>Stigma an issue of human rights – UN Convention</a:t>
            </a:r>
            <a:endParaRPr lang="en-CA" sz="3200" dirty="0">
              <a:latin typeface="Chisel" pitchFamily="34" charset="0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961335"/>
            <a:ext cx="7595766" cy="3196208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SzPct val="50000"/>
            </a:pPr>
            <a:endParaRPr lang="en-US" sz="1600" dirty="0"/>
          </a:p>
          <a:p>
            <a:pPr lvl="1">
              <a:lnSpc>
                <a:spcPct val="90000"/>
              </a:lnSpc>
              <a:buSzPct val="50000"/>
            </a:pPr>
            <a:r>
              <a:rPr lang="en-CA" sz="1600" dirty="0" smtClean="0"/>
              <a:t>Recognize systematic disadvantage not only flows from individual acts, but from institutions and structures of society</a:t>
            </a:r>
          </a:p>
          <a:p>
            <a:pPr lvl="1">
              <a:lnSpc>
                <a:spcPct val="90000"/>
              </a:lnSpc>
              <a:buSzPct val="50000"/>
            </a:pPr>
            <a:r>
              <a:rPr lang="en-CA" sz="1600" dirty="0" smtClean="0"/>
              <a:t>Disability </a:t>
            </a:r>
            <a:r>
              <a:rPr lang="en-CA" sz="1600" dirty="0"/>
              <a:t>is socially </a:t>
            </a:r>
            <a:r>
              <a:rPr lang="en-CA" sz="1600" dirty="0" smtClean="0"/>
              <a:t>determined -  not based on individual impairments</a:t>
            </a:r>
            <a:endParaRPr lang="en-CA" sz="1600" dirty="0"/>
          </a:p>
          <a:p>
            <a:pPr lvl="1">
              <a:lnSpc>
                <a:spcPct val="90000"/>
              </a:lnSpc>
              <a:buSzPct val="50000"/>
            </a:pPr>
            <a:r>
              <a:rPr lang="en-CA" sz="1600" dirty="0" smtClean="0"/>
              <a:t>Stigma recast as a form of social oppression in a rights-based framework</a:t>
            </a:r>
          </a:p>
          <a:p>
            <a:pPr lvl="1">
              <a:lnSpc>
                <a:spcPct val="90000"/>
              </a:lnSpc>
              <a:buSzPct val="50000"/>
            </a:pPr>
            <a:r>
              <a:rPr lang="en-CA" sz="1600" dirty="0" smtClean="0"/>
              <a:t>Signatories agree to eliminate social inequities and promote full and effective social participation for all people with a disability</a:t>
            </a:r>
            <a:endParaRPr lang="en-US" sz="1600" dirty="0"/>
          </a:p>
          <a:p>
            <a:pPr>
              <a:lnSpc>
                <a:spcPct val="90000"/>
              </a:lnSpc>
              <a:buSzPct val="50000"/>
            </a:pPr>
            <a:endParaRPr lang="en-CA" sz="1600" dirty="0"/>
          </a:p>
          <a:p>
            <a:pPr>
              <a:lnSpc>
                <a:spcPct val="90000"/>
              </a:lnSpc>
              <a:buSzPct val="50000"/>
            </a:pPr>
            <a:endParaRPr lang="en-CA" sz="1600" dirty="0"/>
          </a:p>
        </p:txBody>
      </p:sp>
      <p:pic>
        <p:nvPicPr>
          <p:cNvPr id="1026" name="Picture 2" descr="CRPD-member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3"/>
            <a:ext cx="4523470" cy="223224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805861" y="4453311"/>
            <a:ext cx="288032" cy="288033"/>
          </a:xfrm>
          <a:prstGeom prst="rect">
            <a:avLst/>
          </a:prstGeom>
          <a:solidFill>
            <a:srgbClr val="008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5805861" y="4893744"/>
            <a:ext cx="288032" cy="288033"/>
          </a:xfrm>
          <a:prstGeom prst="rect">
            <a:avLst/>
          </a:prstGeom>
          <a:solidFill>
            <a:srgbClr val="35EB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5805861" y="5385159"/>
            <a:ext cx="288032" cy="28803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6225231" y="5398370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 smtClean="0">
                <a:latin typeface="Calibri" pitchFamily="34" charset="0"/>
                <a:cs typeface="Calibri" pitchFamily="34" charset="0"/>
              </a:rPr>
              <a:t>States that have not signed</a:t>
            </a:r>
            <a:endParaRPr lang="en-CA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5231" y="4474491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 smtClean="0">
                <a:latin typeface="Calibri" pitchFamily="34" charset="0"/>
                <a:cs typeface="Calibri" pitchFamily="34" charset="0"/>
              </a:rPr>
              <a:t>States parties</a:t>
            </a:r>
            <a:endParaRPr lang="en-CA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5231" y="4912318"/>
            <a:ext cx="2444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 smtClean="0">
                <a:latin typeface="Calibri" pitchFamily="34" charset="0"/>
                <a:cs typeface="Calibri" pitchFamily="34" charset="0"/>
              </a:rPr>
              <a:t>States that have signed, but not ratified</a:t>
            </a:r>
            <a:endParaRPr lang="en-CA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6407750"/>
            <a:ext cx="22669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00" dirty="0" smtClean="0">
                <a:latin typeface="Calibri" pitchFamily="34" charset="0"/>
                <a:cs typeface="Calibri" pitchFamily="34" charset="0"/>
              </a:rPr>
              <a:t>Wikipedia, accessed March 27, 2012</a:t>
            </a:r>
            <a:endParaRPr lang="en-CA" sz="1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81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776864" cy="794345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Implications for health care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738" y="1844675"/>
            <a:ext cx="4691062" cy="381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Entrenched Inequities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Policy vacuum related to mental health initiatives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Lack of funding for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Sustainability of funding a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Suspiciousness about efficacy of treatments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Mental health professionals held in low esteem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Inadequate medical care for people with a mental illness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</p:txBody>
      </p:sp>
      <p:pic>
        <p:nvPicPr>
          <p:cNvPr id="29700" name="Picture 11" descr="http://www.1st-art-gallery.com/thumbnail/187994/1/Chained-Insane-At-Bedlam,-Illustration-From-Des-Maladies-Mentales-Considerees-Sous-Le-Rapport-Medical,-Hygienique-Et-Medico-Legal-By-Etienne-Esquirol-1772-1840-Plate-Xxv,-1838.jpg"/>
          <p:cNvPicPr>
            <a:picLocks noChangeAspect="1" noChangeArrowheads="1"/>
          </p:cNvPicPr>
          <p:nvPr/>
        </p:nvPicPr>
        <p:blipFill rotWithShape="1">
          <a:blip r:embed="rId3" cstate="print"/>
          <a:srcRect l="6909" t="3298" r="5868" b="3675"/>
          <a:stretch/>
        </p:blipFill>
        <p:spPr bwMode="auto">
          <a:xfrm>
            <a:off x="972457" y="1727200"/>
            <a:ext cx="2438400" cy="431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="" xmlns:p14="http://schemas.microsoft.com/office/powerpoint/2010/main" val="25510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7776864" cy="794345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Implications for mental health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5936" y="1844824"/>
            <a:ext cx="4691062" cy="381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Poor social and </a:t>
            </a:r>
            <a:r>
              <a:rPr lang="en-US" sz="1800" dirty="0" smtClean="0"/>
              <a:t>health outcomes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b="0" dirty="0"/>
              <a:t>Disrupted educational and career trajectories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b="0" dirty="0"/>
              <a:t>Poverty, disenfranchisement, social exclusion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b="0" dirty="0" smtClean="0"/>
              <a:t>Poor recognition of  signs and symptoms (literacy)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b="0" dirty="0" smtClean="0"/>
              <a:t>Fear, shame, embarrassment and a wish for secrecy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b="0" dirty="0" smtClean="0"/>
              <a:t>Treatment avoidance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b="0" dirty="0" smtClean="0"/>
              <a:t>Poor adherence to treatment plans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1800" b="0" dirty="0"/>
              <a:t>Higher </a:t>
            </a:r>
            <a:r>
              <a:rPr lang="en-US" sz="1800" b="0" dirty="0" smtClean="0"/>
              <a:t>morbidity, disability, and mortality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1800" b="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3024336" cy="304216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="" xmlns:p14="http://schemas.microsoft.com/office/powerpoint/2010/main" val="40675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066013" cy="1143000"/>
          </a:xfrm>
        </p:spPr>
        <p:txBody>
          <a:bodyPr/>
          <a:lstStyle/>
          <a:p>
            <a:pPr algn="ctr"/>
            <a:r>
              <a:rPr lang="en-US" sz="2800" dirty="0" smtClean="0">
                <a:latin typeface="Chisel" pitchFamily="34" charset="0"/>
              </a:rPr>
              <a:t>Final Thought </a:t>
            </a:r>
            <a:br>
              <a:rPr lang="en-US" sz="2800" dirty="0" smtClean="0">
                <a:latin typeface="Chisel" pitchFamily="34" charset="0"/>
              </a:rPr>
            </a:br>
            <a:r>
              <a:rPr lang="en-US" sz="2800" dirty="0" smtClean="0">
                <a:latin typeface="Chisel" pitchFamily="34" charset="0"/>
              </a:rPr>
              <a:t/>
            </a:r>
            <a:br>
              <a:rPr lang="en-US" sz="2800" dirty="0" smtClean="0">
                <a:latin typeface="Chisel" pitchFamily="34" charset="0"/>
              </a:rPr>
            </a:br>
            <a:r>
              <a:rPr lang="en-US" sz="2400" dirty="0" smtClean="0">
                <a:latin typeface="Chisel" pitchFamily="34" charset="0"/>
              </a:rPr>
              <a:t>stigma is resistant to change so requires fierce and unequal combat</a:t>
            </a:r>
            <a:endParaRPr lang="en-US" sz="2400" dirty="0">
              <a:latin typeface="Chisel" pitchFamily="34" charset="0"/>
            </a:endParaRPr>
          </a:p>
        </p:txBody>
      </p:sp>
      <p:pic>
        <p:nvPicPr>
          <p:cNvPr id="204807" name="Picture 7" descr="Don Quixote"/>
          <p:cNvPicPr>
            <a:picLocks noChangeAspect="1" noChangeArrowheads="1"/>
          </p:cNvPicPr>
          <p:nvPr/>
        </p:nvPicPr>
        <p:blipFill>
          <a:blip r:embed="rId2" cstate="print"/>
          <a:srcRect b="8030"/>
          <a:stretch>
            <a:fillRect/>
          </a:stretch>
        </p:blipFill>
        <p:spPr bwMode="auto">
          <a:xfrm>
            <a:off x="3046445" y="2564904"/>
            <a:ext cx="3006130" cy="35283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="" xmlns:p14="http://schemas.microsoft.com/office/powerpoint/2010/main" val="25792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4294967295"/>
          </p:nvPr>
        </p:nvSpPr>
        <p:spPr>
          <a:xfrm>
            <a:off x="153988" y="3429000"/>
            <a:ext cx="8794750" cy="20843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Eliminating stigma and removing barriers </a:t>
            </a:r>
            <a:endParaRPr lang="en-CA" sz="6000" b="1" dirty="0" smtClean="0">
              <a:solidFill>
                <a:srgbClr val="1D3761"/>
              </a:solidFill>
              <a:latin typeface="Myriad Pro Semibold" pitchFamily="-72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 smtClean="0">
                <a:solidFill>
                  <a:srgbClr val="1D3761"/>
                </a:solidFill>
                <a:latin typeface="Myriad Pro Semibold" pitchFamily="-72" charset="0"/>
              </a:rPr>
              <a:t>to </a:t>
            </a: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access </a:t>
            </a:r>
            <a:endParaRPr lang="en-US" sz="6000" dirty="0">
              <a:solidFill>
                <a:srgbClr val="1D3761"/>
              </a:solidFill>
              <a:latin typeface="Myriad Pro Semibold" pitchFamily="-72" charset="0"/>
            </a:endParaRPr>
          </a:p>
        </p:txBody>
      </p:sp>
      <p:sp>
        <p:nvSpPr>
          <p:cNvPr id="17411" name="Rectangle 1035"/>
          <p:cNvSpPr>
            <a:spLocks noChangeArrowheads="1"/>
          </p:cNvSpPr>
          <p:nvPr/>
        </p:nvSpPr>
        <p:spPr bwMode="auto">
          <a:xfrm>
            <a:off x="61913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7412" name="Picture 1030" descr="Blu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4488"/>
            <a:ext cx="9145588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30" descr="CO_MentalHealth_Template_oneline_logo_2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55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17509423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 Solitudes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Transition-Age Youth</a:t>
            </a:r>
            <a:endParaRPr lang="en-US" b="1" dirty="0"/>
          </a:p>
        </p:txBody>
      </p:sp>
      <p:pic>
        <p:nvPicPr>
          <p:cNvPr id="4" name="Picture 3" descr="Hdc_official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533400"/>
            <a:ext cx="1085088" cy="108508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371600" y="3733800"/>
            <a:ext cx="6324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A6B-31A8-45BB-A282-E76380E0464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CA" dirty="0" smtClean="0"/>
              <a:t>Two Solitudes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85800"/>
          <a:ext cx="9144000" cy="5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Adult Mental Health</a:t>
                      </a:r>
                      <a:r>
                        <a:rPr lang="en-CA" sz="1600" baseline="0" dirty="0" smtClean="0"/>
                        <a:t> &amp; Addictions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Children’s Mental</a:t>
                      </a:r>
                      <a:r>
                        <a:rPr lang="en-CA" sz="1600" baseline="0" dirty="0" smtClean="0"/>
                        <a:t> Health  Addictions</a:t>
                      </a:r>
                      <a:endParaRPr lang="en-CA" sz="1600" dirty="0"/>
                    </a:p>
                  </a:txBody>
                  <a:tcPr/>
                </a:tc>
              </a:tr>
              <a:tr h="772160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Impact of anti-stigma campaigns is having an 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Stigma is most prevalent with children &amp; youth:  “The orphan of the orphans”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Services start at 18 years old</a:t>
                      </a:r>
                    </a:p>
                    <a:p>
                      <a:pPr lvl="1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CA" sz="1600" dirty="0" smtClean="0"/>
                        <a:t>Service</a:t>
                      </a:r>
                      <a:r>
                        <a:rPr lang="en-CA" sz="1600" baseline="0" dirty="0" smtClean="0"/>
                        <a:t>s run from birth to 18</a:t>
                      </a:r>
                      <a:endParaRPr lang="en-CA" sz="1600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Rooted in the</a:t>
                      </a:r>
                      <a:r>
                        <a:rPr lang="en-US" sz="1600" i="1" dirty="0" smtClean="0"/>
                        <a:t> Mental Health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Rooted in the </a:t>
                      </a:r>
                      <a:r>
                        <a:rPr lang="en-US" sz="1600" i="1" dirty="0" smtClean="0"/>
                        <a:t>Child &amp; Family Services Act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Funded and regulated through the Ministry of Health and Long-Term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CA" sz="1600" dirty="0" smtClean="0"/>
                        <a:t>Funded through the Ministry of Children and Youth Services</a:t>
                      </a:r>
                      <a:endParaRPr lang="en-CA" sz="16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Majority of adults with a mental illness had its onset before the age of 17</a:t>
                      </a:r>
                    </a:p>
                    <a:p>
                      <a:pPr lvl="1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600" dirty="0" smtClean="0"/>
                        <a:t>1 in 5 children will have a mental health problem</a:t>
                      </a:r>
                    </a:p>
                    <a:p>
                      <a:pPr lvl="1"/>
                      <a:r>
                        <a:rPr lang="en-US" sz="1600" dirty="0" smtClean="0"/>
                        <a:t>4 of 5 children requiring mental health services will </a:t>
                      </a:r>
                      <a:r>
                        <a:rPr lang="en-US" sz="1600" u="sng" dirty="0" smtClean="0"/>
                        <a:t>not</a:t>
                      </a:r>
                      <a:r>
                        <a:rPr lang="en-US" sz="1600" dirty="0" smtClean="0"/>
                        <a:t> get them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Addiction</a:t>
                      </a:r>
                      <a:r>
                        <a:rPr lang="en-US" sz="1600" baseline="0" dirty="0" smtClean="0"/>
                        <a:t> supports funded – increasing services for concurrent disorders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/>
                        <a:t>Addiction supports not funded-little</a:t>
                      </a:r>
                      <a:r>
                        <a:rPr lang="en-CA" sz="1600" baseline="0" dirty="0" smtClean="0"/>
                        <a:t> support for concurrent disorders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Increasing collaboration among service providers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Highly fragmented sector: there is no “system”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Services and supports for “transition age” youth are the most marginalized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A6B-31A8-45BB-A282-E76380E0464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Unfortunately there is no ministry for people…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is only one taxpayer, one Consolidated Revenue Fund (CRF)</a:t>
            </a:r>
          </a:p>
          <a:p>
            <a:r>
              <a:rPr lang="en-CA" dirty="0" smtClean="0"/>
              <a:t>Need for collaboration</a:t>
            </a:r>
          </a:p>
          <a:p>
            <a:r>
              <a:rPr lang="en-CA" dirty="0" smtClean="0"/>
              <a:t>Need for cross-sectoral approaches</a:t>
            </a:r>
          </a:p>
          <a:p>
            <a:r>
              <a:rPr lang="en-CA" dirty="0" smtClean="0"/>
              <a:t>Need for social innovation, especially in a time of austerity</a:t>
            </a:r>
          </a:p>
          <a:p>
            <a:r>
              <a:rPr lang="en-CA" dirty="0" smtClean="0"/>
              <a:t>Need to put a face on “transition-age youth”: college and university students</a:t>
            </a:r>
          </a:p>
          <a:p>
            <a:pPr>
              <a:buNone/>
            </a:pPr>
            <a:endParaRPr lang="en-CA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524000"/>
            <a:ext cx="6324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A6B-31A8-45BB-A282-E76380E0464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Answer we get: </a:t>
            </a:r>
            <a:br>
              <a:rPr lang="en-US" dirty="0" smtClean="0"/>
            </a:br>
            <a:r>
              <a:rPr lang="en-US" dirty="0" smtClean="0"/>
              <a:t>Why it can’t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Stigma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Drummond</a:t>
            </a:r>
          </a:p>
          <a:p>
            <a:r>
              <a:rPr lang="en-US" dirty="0" smtClean="0"/>
              <a:t>Ministry silos</a:t>
            </a:r>
          </a:p>
          <a:p>
            <a:r>
              <a:rPr lang="en-US" dirty="0" smtClean="0"/>
              <a:t>System capacity/lack of expertise</a:t>
            </a:r>
          </a:p>
          <a:p>
            <a:r>
              <a:rPr lang="en-US" dirty="0" smtClean="0"/>
              <a:t>Inconsistent standards/language/models of care</a:t>
            </a:r>
          </a:p>
          <a:p>
            <a:r>
              <a:rPr lang="en-US" dirty="0" smtClean="0"/>
              <a:t>Inability to “transition” adolescents to adult services</a:t>
            </a:r>
          </a:p>
          <a:p>
            <a:r>
              <a:rPr lang="en-US" dirty="0" smtClean="0"/>
              <a:t>Technology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524000"/>
            <a:ext cx="6324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Hdc_official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085088" cy="108508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A6B-31A8-45BB-A282-E76380E0464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4294967295"/>
          </p:nvPr>
        </p:nvSpPr>
        <p:spPr>
          <a:xfrm>
            <a:off x="152400" y="3810000"/>
            <a:ext cx="8794750" cy="20843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5100" b="1" dirty="0" smtClean="0">
                <a:solidFill>
                  <a:srgbClr val="1D3761"/>
                </a:solidFill>
                <a:latin typeface="Myriad Pro Semibold" pitchFamily="-72" charset="0"/>
              </a:rPr>
              <a:t>Michelle Gold</a:t>
            </a:r>
            <a:endParaRPr lang="en-US" sz="2400" dirty="0">
              <a:solidFill>
                <a:srgbClr val="1D3761"/>
              </a:solidFill>
              <a:latin typeface="Myriad Pro Semibold" pitchFamily="-72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Senior </a:t>
            </a:r>
            <a:r>
              <a:rPr lang="en-CA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Director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Policy and Planning 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Canadian Mental Health Association, Ontario </a:t>
            </a: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  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7411" name="Rectangle 1035"/>
          <p:cNvSpPr>
            <a:spLocks noChangeArrowheads="1"/>
          </p:cNvSpPr>
          <p:nvPr/>
        </p:nvSpPr>
        <p:spPr bwMode="auto">
          <a:xfrm>
            <a:off x="61913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7412" name="Picture 1030" descr="Blu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4488"/>
            <a:ext cx="9145588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30" descr="CO_MentalHealth_Template_oneline_logo_2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55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Answer we need: </a:t>
            </a:r>
            <a:br>
              <a:rPr lang="en-US" dirty="0" smtClean="0"/>
            </a:br>
            <a:r>
              <a:rPr lang="en-US" dirty="0" smtClean="0"/>
              <a:t>How it can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Stigma reduction – “normalizing” mental illness</a:t>
            </a:r>
          </a:p>
          <a:p>
            <a:r>
              <a:rPr lang="en-US" dirty="0" smtClean="0"/>
              <a:t>Youth and family engagement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Drummond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Innovation and collaboration</a:t>
            </a:r>
          </a:p>
          <a:p>
            <a:r>
              <a:rPr lang="en-US" dirty="0" smtClean="0"/>
              <a:t>Ownership &amp; accountability</a:t>
            </a:r>
          </a:p>
          <a:p>
            <a:r>
              <a:rPr lang="en-US" dirty="0" smtClean="0"/>
              <a:t>Regulatory – system transformation</a:t>
            </a:r>
          </a:p>
          <a:p>
            <a:r>
              <a:rPr lang="en-US" dirty="0" smtClean="0"/>
              <a:t>Make the process work for you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524000"/>
            <a:ext cx="6324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Hdc_official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085088" cy="108508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A6B-31A8-45BB-A282-E76380E0464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 example: Stella’s Place:  </a:t>
            </a:r>
            <a:br>
              <a:rPr lang="en-US" sz="2800" dirty="0" smtClean="0"/>
            </a:br>
            <a:r>
              <a:rPr lang="en-US" sz="2800" dirty="0" smtClean="0"/>
              <a:t>Breaking down barriers by </a:t>
            </a:r>
            <a:br>
              <a:rPr lang="en-US" sz="2800" dirty="0" smtClean="0"/>
            </a:br>
            <a:r>
              <a:rPr lang="en-US" sz="2800" dirty="0" smtClean="0"/>
              <a:t>building something together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New thinking driven by families </a:t>
            </a:r>
          </a:p>
          <a:p>
            <a:r>
              <a:rPr lang="en-US" dirty="0" smtClean="0"/>
              <a:t>Informed by extensive research and consultations</a:t>
            </a:r>
          </a:p>
          <a:p>
            <a:r>
              <a:rPr lang="en-US" dirty="0" smtClean="0"/>
              <a:t>Offer an age-appropriate, non-stigmatized environment for care</a:t>
            </a:r>
          </a:p>
          <a:p>
            <a:r>
              <a:rPr lang="en-US" dirty="0" smtClean="0"/>
              <a:t>Concept of a social enterprise bringing together students, colleges, universities, community providers, hospitals, researchers – and the private sector – to align services and supports with the needs of clients</a:t>
            </a:r>
          </a:p>
          <a:p>
            <a:r>
              <a:rPr lang="en-US" dirty="0" smtClean="0"/>
              <a:t>Foster shared accountability across sectors</a:t>
            </a:r>
          </a:p>
          <a:p>
            <a:r>
              <a:rPr lang="en-US" dirty="0" smtClean="0"/>
              <a:t>Special focus on assessment and a holistic approach to treatment and creating clear pathways for service access</a:t>
            </a:r>
          </a:p>
          <a:p>
            <a:r>
              <a:rPr lang="en-US" dirty="0" smtClean="0"/>
              <a:t>Develop a program model that can be used across the country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1600200"/>
            <a:ext cx="6324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Hdc_official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085088" cy="108508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A6B-31A8-45BB-A282-E76380E0464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algn="ctr">
              <a:buNone/>
            </a:pPr>
            <a:r>
              <a:rPr lang="en-US" sz="4400" i="1" dirty="0" smtClean="0"/>
              <a:t>Words may inspire, but only actions create change.</a:t>
            </a:r>
          </a:p>
          <a:p>
            <a:pPr algn="r">
              <a:buNone/>
            </a:pPr>
            <a:r>
              <a:rPr lang="en-US" dirty="0" smtClean="0"/>
              <a:t>Simon </a:t>
            </a:r>
            <a:r>
              <a:rPr lang="en-US" dirty="0" err="1" smtClean="0"/>
              <a:t>Sinek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 descr="Hdc_official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085088" cy="108508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CA6B-31A8-45BB-A282-E76380E0464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4294967295"/>
          </p:nvPr>
        </p:nvSpPr>
        <p:spPr>
          <a:xfrm>
            <a:off x="153988" y="3429000"/>
            <a:ext cx="8794750" cy="20843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Eliminating stigma and removing barriers </a:t>
            </a:r>
            <a:endParaRPr lang="en-CA" sz="6000" b="1" dirty="0" smtClean="0">
              <a:solidFill>
                <a:srgbClr val="1D3761"/>
              </a:solidFill>
              <a:latin typeface="Myriad Pro Semibold" pitchFamily="-72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 smtClean="0">
                <a:solidFill>
                  <a:srgbClr val="1D3761"/>
                </a:solidFill>
                <a:latin typeface="Myriad Pro Semibold" pitchFamily="-72" charset="0"/>
              </a:rPr>
              <a:t>to </a:t>
            </a: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access </a:t>
            </a:r>
            <a:endParaRPr lang="en-US" sz="6000" dirty="0">
              <a:solidFill>
                <a:srgbClr val="1D3761"/>
              </a:solidFill>
              <a:latin typeface="Myriad Pro Semibold" pitchFamily="-72" charset="0"/>
            </a:endParaRPr>
          </a:p>
        </p:txBody>
      </p:sp>
      <p:sp>
        <p:nvSpPr>
          <p:cNvPr id="17411" name="Rectangle 1035"/>
          <p:cNvSpPr>
            <a:spLocks noChangeArrowheads="1"/>
          </p:cNvSpPr>
          <p:nvPr/>
        </p:nvSpPr>
        <p:spPr bwMode="auto">
          <a:xfrm>
            <a:off x="61913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7412" name="Picture 1030" descr="Blu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4488"/>
            <a:ext cx="9145588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30" descr="CO_MentalHealth_Template_oneline_logo_2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55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917509423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Focus On Mental </a:t>
            </a:r>
            <a:r>
              <a:rPr lang="en-US" dirty="0" smtClean="0"/>
              <a:t>Health Conference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Eliminating Stigma and Removing Barriers to Access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May 17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r>
              <a:rPr lang="en-US" dirty="0" smtClean="0"/>
              <a:t>Aseefa Sarang</a:t>
            </a:r>
          </a:p>
          <a:p>
            <a:r>
              <a:rPr lang="en-US" dirty="0" smtClean="0"/>
              <a:t>Executive Director</a:t>
            </a:r>
          </a:p>
          <a:p>
            <a:r>
              <a:rPr lang="en-US" dirty="0" smtClean="0"/>
              <a:t>Across Boundaries:  An </a:t>
            </a:r>
            <a:r>
              <a:rPr lang="en-US" dirty="0" err="1" smtClean="0"/>
              <a:t>Ethnoracial</a:t>
            </a:r>
            <a:r>
              <a:rPr lang="en-US" dirty="0" smtClean="0"/>
              <a:t> Mental Health Centre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500" dirty="0" smtClean="0"/>
          </a:p>
          <a:p>
            <a:endParaRPr lang="en-US" sz="2500" dirty="0" smtClean="0"/>
          </a:p>
          <a:p>
            <a:r>
              <a:rPr lang="en-US" sz="2500" dirty="0" smtClean="0"/>
              <a:t>Demographics</a:t>
            </a:r>
            <a:endParaRPr lang="en-US" sz="2500" dirty="0"/>
          </a:p>
          <a:p>
            <a:r>
              <a:rPr lang="en-US" sz="2500" dirty="0" smtClean="0"/>
              <a:t>Current  State </a:t>
            </a:r>
            <a:endParaRPr lang="en-US" sz="2500" dirty="0"/>
          </a:p>
          <a:p>
            <a:r>
              <a:rPr lang="en-US" sz="2500" dirty="0" smtClean="0"/>
              <a:t>Gaps and Impacts</a:t>
            </a:r>
          </a:p>
          <a:p>
            <a:r>
              <a:rPr lang="en-US" sz="2500" dirty="0" smtClean="0"/>
              <a:t>Moving Forward 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Overview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Ontario Human Rights Commission's Policy and Guidelines on Racism and Discrimination:</a:t>
            </a:r>
          </a:p>
          <a:p>
            <a:pPr>
              <a:buNone/>
            </a:pPr>
            <a:r>
              <a:rPr lang="en-US" sz="2900" dirty="0" smtClean="0"/>
              <a:t>	</a:t>
            </a:r>
          </a:p>
          <a:p>
            <a:pPr algn="ctr">
              <a:buNone/>
            </a:pPr>
            <a:r>
              <a:rPr lang="en-US" sz="2900" dirty="0" smtClean="0"/>
              <a:t>	the term </a:t>
            </a:r>
            <a:r>
              <a:rPr lang="en-US" sz="2900" b="1" dirty="0" smtClean="0"/>
              <a:t>racialized person or racialized group </a:t>
            </a:r>
            <a:r>
              <a:rPr lang="en-US" sz="2900" dirty="0" smtClean="0"/>
              <a:t>is preferred over racial minority, visible minority, person of </a:t>
            </a:r>
            <a:r>
              <a:rPr lang="en-US" sz="2900" dirty="0" err="1" smtClean="0"/>
              <a:t>colour</a:t>
            </a:r>
            <a:r>
              <a:rPr lang="en-US" sz="2900" dirty="0" smtClean="0"/>
              <a:t> or non-White as it recognizes the dynamic and complex process by which racial categories are socially produced by dominant groups in ways that entrench social inequalities and marginalization.”</a:t>
            </a:r>
          </a:p>
          <a:p>
            <a:pPr>
              <a:buNone/>
            </a:pPr>
            <a:r>
              <a:rPr lang="en-US" sz="3200" dirty="0" smtClean="0"/>
              <a:t>	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Terminology</a:t>
            </a:r>
            <a:endParaRPr lang="en-US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500" dirty="0" smtClean="0">
                <a:cs typeface="Shruti" pitchFamily="2"/>
              </a:rPr>
              <a:t>Department </a:t>
            </a:r>
            <a:r>
              <a:rPr lang="en-US" sz="2500" dirty="0">
                <a:cs typeface="Shruti" pitchFamily="2"/>
              </a:rPr>
              <a:t>of Canadian Heritage </a:t>
            </a:r>
            <a:r>
              <a:rPr lang="en-US" sz="2500" dirty="0" smtClean="0">
                <a:cs typeface="Shruti" pitchFamily="2"/>
              </a:rPr>
              <a:t>study – projection of Immigrant and racialized profile    by year 2017</a:t>
            </a:r>
          </a:p>
          <a:p>
            <a:pPr>
              <a:lnSpc>
                <a:spcPct val="80000"/>
              </a:lnSpc>
              <a:buNone/>
            </a:pPr>
            <a:endParaRPr lang="en-US" sz="2500" dirty="0" smtClean="0">
              <a:cs typeface="Shruti" pitchFamily="2"/>
            </a:endParaRPr>
          </a:p>
          <a:p>
            <a:pPr>
              <a:lnSpc>
                <a:spcPct val="80000"/>
              </a:lnSpc>
            </a:pPr>
            <a:r>
              <a:rPr lang="en-US" sz="2500" dirty="0" smtClean="0">
                <a:cs typeface="Shruti" pitchFamily="2"/>
              </a:rPr>
              <a:t>75</a:t>
            </a:r>
            <a:r>
              <a:rPr lang="en-US" sz="2500" dirty="0">
                <a:cs typeface="Shruti" pitchFamily="2"/>
              </a:rPr>
              <a:t>% of </a:t>
            </a:r>
            <a:r>
              <a:rPr lang="en-US" sz="2500" dirty="0" smtClean="0">
                <a:cs typeface="Shruti" pitchFamily="2"/>
              </a:rPr>
              <a:t>newcomers to live </a:t>
            </a:r>
            <a:r>
              <a:rPr lang="en-US" sz="2500" dirty="0">
                <a:cs typeface="Shruti" pitchFamily="2"/>
              </a:rPr>
              <a:t>in </a:t>
            </a:r>
            <a:r>
              <a:rPr lang="en-US" sz="2500" dirty="0" smtClean="0">
                <a:cs typeface="Shruti" pitchFamily="2"/>
              </a:rPr>
              <a:t>Toronto</a:t>
            </a:r>
            <a:r>
              <a:rPr lang="en-US" sz="2500" dirty="0">
                <a:cs typeface="Shruti" pitchFamily="2"/>
              </a:rPr>
              <a:t>, Montreal and </a:t>
            </a:r>
            <a:r>
              <a:rPr lang="en-US" sz="2500" dirty="0" smtClean="0">
                <a:cs typeface="Shruti" pitchFamily="2"/>
              </a:rPr>
              <a:t>Vancouver</a:t>
            </a:r>
          </a:p>
          <a:p>
            <a:pPr>
              <a:lnSpc>
                <a:spcPct val="80000"/>
              </a:lnSpc>
            </a:pPr>
            <a:endParaRPr lang="en-US" sz="2500" dirty="0" smtClean="0">
              <a:cs typeface="Shruti" pitchFamily="2"/>
            </a:endParaRPr>
          </a:p>
          <a:p>
            <a:pPr>
              <a:lnSpc>
                <a:spcPct val="80000"/>
              </a:lnSpc>
            </a:pPr>
            <a:r>
              <a:rPr lang="en-US" sz="2500" dirty="0" smtClean="0">
                <a:cs typeface="Shruti" pitchFamily="2"/>
              </a:rPr>
              <a:t>2006 census - Over 125,000 immigrants became permanent residents in Ontario</a:t>
            </a:r>
          </a:p>
          <a:p>
            <a:pPr>
              <a:lnSpc>
                <a:spcPct val="80000"/>
              </a:lnSpc>
            </a:pPr>
            <a:endParaRPr lang="en-US" sz="2500" dirty="0" smtClean="0">
              <a:cs typeface="Shruti" pitchFamily="2"/>
            </a:endParaRPr>
          </a:p>
          <a:p>
            <a:pPr>
              <a:lnSpc>
                <a:spcPct val="80000"/>
              </a:lnSpc>
            </a:pPr>
            <a:r>
              <a:rPr lang="en-US" sz="2500" dirty="0" smtClean="0">
                <a:cs typeface="Shruti" pitchFamily="2"/>
              </a:rPr>
              <a:t>52% of  Toronto’s population are “visible minorities” -</a:t>
            </a:r>
            <a:r>
              <a:rPr lang="en-US" sz="2500" i="1" dirty="0" err="1" smtClean="0">
                <a:cs typeface="Shruti" pitchFamily="2"/>
              </a:rPr>
              <a:t>minoritized</a:t>
            </a:r>
            <a:endParaRPr lang="en-US" sz="2500" dirty="0" smtClean="0">
              <a:cs typeface="Shruti" pitchFamily="2"/>
            </a:endParaRPr>
          </a:p>
          <a:p>
            <a:pPr>
              <a:buFontTx/>
              <a:buChar char="-"/>
            </a:pPr>
            <a:endParaRPr lang="en-US" sz="2400" dirty="0" smtClean="0">
              <a:cs typeface="Shruti" pitchFamily="2"/>
            </a:endParaRP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endParaRPr lang="en-CA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Demographics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Studies suggest 15 to 21 per cent of children and youth, in Ontario, have at least one mental health disorder</a:t>
            </a:r>
          </a:p>
          <a:p>
            <a:r>
              <a:rPr lang="en-US" sz="2400" dirty="0" smtClean="0"/>
              <a:t>70 percent of mental illnesses have their onset during childhood or adolescence</a:t>
            </a:r>
          </a:p>
          <a:p>
            <a:r>
              <a:rPr lang="en-US" sz="2400" dirty="0" smtClean="0"/>
              <a:t>25 percent of young people in Canada with mental-health problems receive professional help </a:t>
            </a:r>
          </a:p>
          <a:p>
            <a:pPr algn="r">
              <a:buNone/>
            </a:pPr>
            <a:r>
              <a:rPr lang="en-US" sz="2400" i="1" dirty="0" smtClean="0"/>
              <a:t>		</a:t>
            </a:r>
            <a:r>
              <a:rPr lang="en-US" sz="1200" i="1" dirty="0" smtClean="0"/>
              <a:t>Sources: Centre for Addiction and Mental Health, Canadian Mental Health Association, Canadian Association of College and University Student Services, University of Alberta Spring Survey, </a:t>
            </a:r>
          </a:p>
          <a:p>
            <a:pPr algn="r">
              <a:buNone/>
            </a:pPr>
            <a:r>
              <a:rPr lang="en-US" sz="1200" i="1" dirty="0" smtClean="0"/>
              <a:t>The Jack Project</a:t>
            </a:r>
            <a:endParaRPr lang="en-US" sz="1800" dirty="0" smtClean="0"/>
          </a:p>
          <a:p>
            <a:pPr>
              <a:buFontTx/>
              <a:buChar char="-"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Current state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200" dirty="0" smtClean="0"/>
              <a:t>	</a:t>
            </a:r>
            <a:r>
              <a:rPr lang="en-US" sz="6200" dirty="0" smtClean="0"/>
              <a:t>According to a 2009 study by the American College Health Association that included six universities in Ontario:</a:t>
            </a:r>
          </a:p>
          <a:p>
            <a:pPr>
              <a:buNone/>
            </a:pPr>
            <a:endParaRPr lang="en-US" sz="6200" dirty="0" smtClean="0"/>
          </a:p>
          <a:p>
            <a:r>
              <a:rPr lang="en-US" sz="6200" dirty="0" smtClean="0"/>
              <a:t>15 percent of students have been treated by a professional for mental health problems</a:t>
            </a:r>
          </a:p>
          <a:p>
            <a:pPr>
              <a:buNone/>
            </a:pPr>
            <a:endParaRPr lang="en-US" sz="6200" dirty="0" smtClean="0"/>
          </a:p>
          <a:p>
            <a:r>
              <a:rPr lang="en-US" sz="6200" dirty="0" smtClean="0"/>
              <a:t>51 to 60 percent of campus respondents in the province reported feeling hopeless</a:t>
            </a:r>
          </a:p>
          <a:p>
            <a:endParaRPr lang="en-US" sz="6200" dirty="0" smtClean="0"/>
          </a:p>
          <a:p>
            <a:r>
              <a:rPr lang="en-US" sz="6200" dirty="0" smtClean="0"/>
              <a:t>33 to 43 per cent reported feeling so depressed they were unable to function </a:t>
            </a:r>
          </a:p>
          <a:p>
            <a:pPr>
              <a:buNone/>
            </a:pPr>
            <a:endParaRPr lang="en-US" sz="6200" dirty="0" smtClean="0"/>
          </a:p>
          <a:p>
            <a:r>
              <a:rPr lang="en-US" sz="6200" dirty="0" smtClean="0"/>
              <a:t>six to nine per cent considered suicide in the 12 months before the survey </a:t>
            </a:r>
          </a:p>
          <a:p>
            <a:pPr algn="r">
              <a:buNone/>
            </a:pPr>
            <a:r>
              <a:rPr lang="en-US" sz="1900" i="1" dirty="0" smtClean="0"/>
              <a:t>		</a:t>
            </a:r>
            <a:r>
              <a:rPr lang="en-US" sz="3500" i="1" dirty="0" smtClean="0"/>
              <a:t>Source: Ontario College Health Association</a:t>
            </a:r>
          </a:p>
          <a:p>
            <a:pPr>
              <a:buNone/>
            </a:pPr>
            <a:endParaRPr lang="en-US" sz="1900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1500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Current State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 b="18816"/>
          <a:stretch>
            <a:fillRect/>
          </a:stretch>
        </p:blipFill>
        <p:spPr bwMode="auto">
          <a:xfrm>
            <a:off x="2933700" y="5486400"/>
            <a:ext cx="313531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035"/>
          <p:cNvSpPr>
            <a:spLocks noChangeArrowheads="1"/>
          </p:cNvSpPr>
          <p:nvPr/>
        </p:nvSpPr>
        <p:spPr bwMode="auto">
          <a:xfrm>
            <a:off x="61913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7412" name="Picture 1030" descr="Blue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694488"/>
            <a:ext cx="9145588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30" descr="CO_MentalHealth_Template_oneline_logo_2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55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itle 2"/>
          <p:cNvSpPr txBox="1">
            <a:spLocks/>
          </p:cNvSpPr>
          <p:nvPr/>
        </p:nvSpPr>
        <p:spPr bwMode="auto">
          <a:xfrm>
            <a:off x="2242220" y="3737992"/>
            <a:ext cx="4850060" cy="127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500" b="1" dirty="0" smtClean="0">
                <a:solidFill>
                  <a:srgbClr val="1D3761"/>
                </a:solidFill>
                <a:latin typeface="Myriad Pro Semibold" pitchFamily="-72" charset="0"/>
              </a:rPr>
              <a:t>Heather Stuart</a:t>
            </a:r>
            <a:endParaRPr lang="en-US" sz="4500" dirty="0" smtClean="0">
              <a:solidFill>
                <a:srgbClr val="1D3761"/>
              </a:solidFill>
              <a:latin typeface="Myriad Pro Semibold" pitchFamily="-72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Bell Mental Health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and </a:t>
            </a:r>
            <a:r>
              <a:rPr lang="en-CA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 </a:t>
            </a:r>
            <a:r>
              <a:rPr lang="en-CA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Anti-stigma Research Chair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Queen’s University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  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7765916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Demographic profile of racialized students</a:t>
            </a:r>
          </a:p>
          <a:p>
            <a:r>
              <a:rPr lang="en-US" sz="2500" dirty="0" smtClean="0"/>
              <a:t>Research on students needs and development of relevant services</a:t>
            </a:r>
          </a:p>
          <a:p>
            <a:r>
              <a:rPr lang="en-US" sz="2500" dirty="0" smtClean="0"/>
              <a:t>Effectiveness of current services for racialized students*</a:t>
            </a:r>
          </a:p>
          <a:p>
            <a:r>
              <a:rPr lang="en-US" sz="2500" dirty="0" smtClean="0"/>
              <a:t>Impact on student participation and academic success</a:t>
            </a:r>
          </a:p>
          <a:p>
            <a:r>
              <a:rPr lang="en-US" sz="2500" dirty="0" smtClean="0"/>
              <a:t>Impact of lived experiences of racism and other forms of oppressions including post traumatic stress disorders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Gaps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500" dirty="0" smtClean="0"/>
              <a:t>Misdiagnosis</a:t>
            </a:r>
          </a:p>
          <a:p>
            <a:pPr>
              <a:lnSpc>
                <a:spcPct val="80000"/>
              </a:lnSpc>
              <a:buNone/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Inappropriate treatment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Delayed intervention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Prolonged illness</a:t>
            </a:r>
          </a:p>
          <a:p>
            <a:pPr>
              <a:lnSpc>
                <a:spcPct val="80000"/>
              </a:lnSpc>
              <a:buNone/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More </a:t>
            </a:r>
            <a:r>
              <a:rPr lang="en-US" sz="2500" dirty="0"/>
              <a:t>acute </a:t>
            </a:r>
            <a:r>
              <a:rPr lang="en-US" sz="2500" dirty="0" smtClean="0"/>
              <a:t>illness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More </a:t>
            </a:r>
            <a:r>
              <a:rPr lang="en-US" sz="2500" dirty="0"/>
              <a:t>involvement by the justice </a:t>
            </a:r>
            <a:r>
              <a:rPr lang="en-US" sz="2500" dirty="0" smtClean="0"/>
              <a:t>system</a:t>
            </a:r>
            <a:endParaRPr lang="en-US" sz="2500" dirty="0"/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Drop out of academic institution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Negative impact on quality of life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Impacts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Awareness and Acknowledgement of Gaps</a:t>
            </a:r>
          </a:p>
          <a:p>
            <a:r>
              <a:rPr lang="en-US" sz="2500" dirty="0" smtClean="0"/>
              <a:t>Needs </a:t>
            </a:r>
            <a:r>
              <a:rPr lang="en-US" sz="2500" dirty="0"/>
              <a:t>assessments to inform programming</a:t>
            </a:r>
          </a:p>
          <a:p>
            <a:r>
              <a:rPr lang="en-US" sz="2500" dirty="0" smtClean="0"/>
              <a:t>Funder support</a:t>
            </a:r>
          </a:p>
          <a:p>
            <a:r>
              <a:rPr lang="en-US" sz="2500" dirty="0" smtClean="0"/>
              <a:t>Responsibility of service delivery with larger sector – partnerships and collaborations</a:t>
            </a:r>
          </a:p>
          <a:p>
            <a:r>
              <a:rPr lang="en-US" sz="2500" dirty="0" smtClean="0"/>
              <a:t>Access to traditional eastern treatments in coordination with traditional western treatments</a:t>
            </a:r>
          </a:p>
          <a:p>
            <a:r>
              <a:rPr lang="en-US" sz="2500" dirty="0" smtClean="0"/>
              <a:t>Best </a:t>
            </a:r>
            <a:r>
              <a:rPr lang="en-US" sz="2500" dirty="0" err="1" smtClean="0"/>
              <a:t>vs</a:t>
            </a:r>
            <a:r>
              <a:rPr lang="en-US" sz="2500" dirty="0" smtClean="0"/>
              <a:t> Better and Emerging Practices </a:t>
            </a:r>
          </a:p>
          <a:p>
            <a:r>
              <a:rPr lang="en-US" sz="2500" dirty="0" smtClean="0"/>
              <a:t>“diversity” should not be a catch all phrase so that everyone is included but nobody is served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Moving Forward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600" dirty="0" smtClean="0"/>
              <a:t>Recommendations from the Mental Health Strategy of Canada</a:t>
            </a:r>
          </a:p>
          <a:p>
            <a:pPr>
              <a:buNone/>
            </a:pPr>
            <a:r>
              <a:rPr lang="en-US" sz="3600" dirty="0" smtClean="0"/>
              <a:t>1.2.3 </a:t>
            </a:r>
          </a:p>
          <a:p>
            <a:pPr>
              <a:buNone/>
            </a:pPr>
            <a:r>
              <a:rPr lang="en-US" sz="3600" dirty="0" smtClean="0"/>
              <a:t>		Increase comprehensive school health and post-	secondary mental health initiatives that promote mental 	health for all students and include targeted prevention 	efforts for those at risk</a:t>
            </a:r>
          </a:p>
          <a:p>
            <a:endParaRPr lang="en-CA" sz="2800" dirty="0" smtClean="0"/>
          </a:p>
          <a:p>
            <a:pPr>
              <a:buNone/>
            </a:pPr>
            <a:r>
              <a:rPr lang="en-CA" sz="3600" dirty="0" smtClean="0"/>
              <a:t>4.1.2 </a:t>
            </a:r>
          </a:p>
          <a:p>
            <a:pPr>
              <a:buNone/>
            </a:pPr>
            <a:r>
              <a:rPr lang="en-CA" sz="3600" dirty="0" smtClean="0"/>
              <a:t>		Use ‘health equity lenses’ to ensure that new 	mental health policies and programs reduce 	disparities while improving mental health for the 	population as a whole</a:t>
            </a:r>
          </a:p>
          <a:p>
            <a:pPr>
              <a:buNone/>
            </a:pPr>
            <a:r>
              <a:rPr lang="en-CA" sz="3600" dirty="0" smtClean="0"/>
              <a:t>4.1.3 </a:t>
            </a:r>
          </a:p>
          <a:p>
            <a:pPr lvl="2">
              <a:buNone/>
            </a:pPr>
            <a:r>
              <a:rPr lang="en-CA" sz="3600" dirty="0" smtClean="0"/>
              <a:t>	Strengthen data and research to develop a better understanding of the mental health needs and strengths of diverse population groups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Moving Forward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3600" dirty="0" smtClean="0"/>
              <a:t>4.2.3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3600" dirty="0" smtClean="0"/>
              <a:t>		Better evaluate the potential of traditional 	knowledge, customs and practices to address 	mental health problems and illnesses, and 	improve 	access to those that work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en-US" sz="3600" dirty="0" smtClean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CA" sz="3600" dirty="0" smtClean="0"/>
              <a:t>4.2.5 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CA" sz="3600" dirty="0" smtClean="0"/>
              <a:t>		Develop and implement mental health plans 	in all jurisdictions to address the mental 	health needs of immigrants, refugees, ethno-	cultural and racialized groups, with their full 	involvement</a:t>
            </a:r>
            <a:endParaRPr lang="en-US" sz="3600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Moving Forward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Aseefa Sarang</a:t>
            </a:r>
          </a:p>
          <a:p>
            <a:pPr>
              <a:buNone/>
            </a:pPr>
            <a:r>
              <a:rPr lang="en-US" dirty="0" smtClean="0"/>
              <a:t>Executive Director</a:t>
            </a:r>
          </a:p>
          <a:p>
            <a:pPr>
              <a:buNone/>
            </a:pPr>
            <a:r>
              <a:rPr lang="en-US" dirty="0" smtClean="0"/>
              <a:t>Across Boundaries: An </a:t>
            </a:r>
            <a:r>
              <a:rPr lang="en-US" dirty="0" err="1" smtClean="0"/>
              <a:t>Ethnoracial</a:t>
            </a:r>
            <a:r>
              <a:rPr lang="en-US" dirty="0" smtClean="0"/>
              <a:t> Mental Health Centre</a:t>
            </a:r>
          </a:p>
          <a:p>
            <a:pPr>
              <a:buNone/>
            </a:pPr>
            <a:r>
              <a:rPr lang="en-US" dirty="0" smtClean="0"/>
              <a:t>416 787 3007, ext. 226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aseefa@acrossboundaries.ca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www.acrossboundaries.ca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4294967295"/>
          </p:nvPr>
        </p:nvSpPr>
        <p:spPr>
          <a:xfrm>
            <a:off x="153988" y="3429000"/>
            <a:ext cx="8794750" cy="20843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Eliminating stigma and removing barriers </a:t>
            </a:r>
            <a:endParaRPr lang="en-CA" sz="6000" b="1" dirty="0" smtClean="0">
              <a:solidFill>
                <a:srgbClr val="1D3761"/>
              </a:solidFill>
              <a:latin typeface="Myriad Pro Semibold" pitchFamily="-72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 smtClean="0">
                <a:solidFill>
                  <a:srgbClr val="1D3761"/>
                </a:solidFill>
                <a:latin typeface="Myriad Pro Semibold" pitchFamily="-72" charset="0"/>
              </a:rPr>
              <a:t>to </a:t>
            </a: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access </a:t>
            </a:r>
            <a:endParaRPr lang="en-US" sz="6000" dirty="0">
              <a:solidFill>
                <a:srgbClr val="1D3761"/>
              </a:solidFill>
              <a:latin typeface="Myriad Pro Semibold" pitchFamily="-72" charset="0"/>
            </a:endParaRPr>
          </a:p>
        </p:txBody>
      </p:sp>
      <p:sp>
        <p:nvSpPr>
          <p:cNvPr id="17411" name="Rectangle 1035"/>
          <p:cNvSpPr>
            <a:spLocks noChangeArrowheads="1"/>
          </p:cNvSpPr>
          <p:nvPr/>
        </p:nvSpPr>
        <p:spPr bwMode="auto">
          <a:xfrm>
            <a:off x="61913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7412" name="Picture 1030" descr="Blu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4488"/>
            <a:ext cx="9145588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30" descr="CO_MentalHealth_Template_oneline_logo_2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55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62003380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4294967295"/>
          </p:nvPr>
        </p:nvSpPr>
        <p:spPr>
          <a:xfrm>
            <a:off x="2485132" y="3789040"/>
            <a:ext cx="4463132" cy="129614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500" b="1" dirty="0">
                <a:solidFill>
                  <a:srgbClr val="1D3761"/>
                </a:solidFill>
                <a:latin typeface="Myriad Pro Semibold" pitchFamily="-72" charset="0"/>
              </a:rPr>
              <a:t>Donna </a:t>
            </a:r>
            <a:r>
              <a:rPr lang="en-US" sz="4500" b="1" dirty="0" smtClean="0">
                <a:solidFill>
                  <a:srgbClr val="1D3761"/>
                </a:solidFill>
                <a:latin typeface="Myriad Pro Semibold" pitchFamily="-72" charset="0"/>
              </a:rPr>
              <a:t>Duncan</a:t>
            </a:r>
            <a:endParaRPr lang="en-US" sz="4500" dirty="0">
              <a:solidFill>
                <a:srgbClr val="1D3761"/>
              </a:solidFill>
              <a:latin typeface="Myriad Pro Semibold" pitchFamily="-72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President and CEO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Hincks-</a:t>
            </a:r>
            <a:r>
              <a:rPr lang="en-CA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Dellcrest</a:t>
            </a:r>
            <a:r>
              <a:rPr lang="en-CA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 Centre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  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 b="18816"/>
          <a:stretch>
            <a:fillRect/>
          </a:stretch>
        </p:blipFill>
        <p:spPr bwMode="auto">
          <a:xfrm>
            <a:off x="2933700" y="5486400"/>
            <a:ext cx="313531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035"/>
          <p:cNvSpPr>
            <a:spLocks noChangeArrowheads="1"/>
          </p:cNvSpPr>
          <p:nvPr/>
        </p:nvSpPr>
        <p:spPr bwMode="auto">
          <a:xfrm>
            <a:off x="61913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7412" name="Picture 1030" descr="Blue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694488"/>
            <a:ext cx="9145588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30" descr="CO_MentalHealth_Template_oneline_logo_2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55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56501866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 b="18816"/>
          <a:stretch>
            <a:fillRect/>
          </a:stretch>
        </p:blipFill>
        <p:spPr bwMode="auto">
          <a:xfrm>
            <a:off x="2933700" y="5486400"/>
            <a:ext cx="313531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035"/>
          <p:cNvSpPr>
            <a:spLocks noChangeArrowheads="1"/>
          </p:cNvSpPr>
          <p:nvPr/>
        </p:nvSpPr>
        <p:spPr bwMode="auto">
          <a:xfrm>
            <a:off x="61913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7412" name="Picture 1030" descr="BlueBa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694488"/>
            <a:ext cx="9145588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30" descr="CO_MentalHealth_Template_oneline_logo_20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55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ubtitle 2"/>
          <p:cNvSpPr txBox="1">
            <a:spLocks/>
          </p:cNvSpPr>
          <p:nvPr/>
        </p:nvSpPr>
        <p:spPr bwMode="auto">
          <a:xfrm>
            <a:off x="2483768" y="3861048"/>
            <a:ext cx="4391694" cy="127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4500" b="1" dirty="0" err="1" smtClean="0">
                <a:solidFill>
                  <a:srgbClr val="1D3761"/>
                </a:solidFill>
                <a:latin typeface="Myriad Pro Semibold" pitchFamily="-72" charset="0"/>
              </a:rPr>
              <a:t>Aseefa</a:t>
            </a:r>
            <a:r>
              <a:rPr lang="en-US" sz="4500" b="1" dirty="0" smtClean="0">
                <a:solidFill>
                  <a:srgbClr val="1D3761"/>
                </a:solidFill>
                <a:latin typeface="Myriad Pro Semibold" pitchFamily="-72" charset="0"/>
              </a:rPr>
              <a:t> </a:t>
            </a:r>
            <a:r>
              <a:rPr lang="en-US" sz="4500" b="1" dirty="0" err="1" smtClean="0">
                <a:solidFill>
                  <a:srgbClr val="1D3761"/>
                </a:solidFill>
                <a:latin typeface="Myriad Pro Semibold" pitchFamily="-72" charset="0"/>
              </a:rPr>
              <a:t>Sarang</a:t>
            </a:r>
            <a:endParaRPr lang="en-US" sz="4500" dirty="0" smtClean="0">
              <a:solidFill>
                <a:srgbClr val="1D3761"/>
              </a:solidFill>
              <a:latin typeface="Myriad Pro Semibold" pitchFamily="-72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Executive Director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Across Boundaries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Myriad Pro Semibold" pitchFamily="-72" charset="0"/>
              </a:rPr>
              <a:t>   </a:t>
            </a:r>
            <a:endParaRPr lang="en-US" sz="2800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501866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4294967295"/>
          </p:nvPr>
        </p:nvSpPr>
        <p:spPr>
          <a:xfrm>
            <a:off x="153988" y="3429000"/>
            <a:ext cx="8794750" cy="20843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Eliminating stigma and removing barriers </a:t>
            </a:r>
            <a:endParaRPr lang="en-CA" sz="6000" b="1" dirty="0" smtClean="0">
              <a:solidFill>
                <a:srgbClr val="1D3761"/>
              </a:solidFill>
              <a:latin typeface="Myriad Pro Semibold" pitchFamily="-72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sz="6000" b="1" dirty="0" smtClean="0">
                <a:solidFill>
                  <a:srgbClr val="1D3761"/>
                </a:solidFill>
                <a:latin typeface="Myriad Pro Semibold" pitchFamily="-72" charset="0"/>
              </a:rPr>
              <a:t>to </a:t>
            </a:r>
            <a:r>
              <a:rPr lang="en-CA" sz="6000" b="1" dirty="0">
                <a:solidFill>
                  <a:srgbClr val="1D3761"/>
                </a:solidFill>
                <a:latin typeface="Myriad Pro Semibold" pitchFamily="-72" charset="0"/>
              </a:rPr>
              <a:t>access </a:t>
            </a:r>
            <a:endParaRPr lang="en-US" sz="6000" dirty="0">
              <a:solidFill>
                <a:srgbClr val="1D3761"/>
              </a:solidFill>
              <a:latin typeface="Myriad Pro Semibold" pitchFamily="-72" charset="0"/>
            </a:endParaRPr>
          </a:p>
        </p:txBody>
      </p:sp>
      <p:sp>
        <p:nvSpPr>
          <p:cNvPr id="17411" name="Rectangle 1035"/>
          <p:cNvSpPr>
            <a:spLocks noChangeArrowheads="1"/>
          </p:cNvSpPr>
          <p:nvPr/>
        </p:nvSpPr>
        <p:spPr bwMode="auto">
          <a:xfrm>
            <a:off x="61913" y="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pic>
        <p:nvPicPr>
          <p:cNvPr id="17412" name="Picture 1030" descr="BlueB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94488"/>
            <a:ext cx="9145588" cy="16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30" descr="CO_MentalHealth_Template_oneline_logo_20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5588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49830471"/>
      </p:ext>
    </p:extLst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3124200"/>
            <a:ext cx="7272164" cy="1871662"/>
          </a:xfrm>
        </p:spPr>
        <p:txBody>
          <a:bodyPr/>
          <a:lstStyle/>
          <a:p>
            <a:pPr algn="ctr"/>
            <a:r>
              <a:rPr lang="en-US" sz="3200" dirty="0" smtClean="0">
                <a:latin typeface="Chisel" pitchFamily="34" charset="0"/>
              </a:rPr>
              <a:t> </a:t>
            </a:r>
            <a:r>
              <a:rPr lang="en-US" dirty="0">
                <a:latin typeface="Chisel" pitchFamily="34" charset="0"/>
              </a:rPr>
              <a:t/>
            </a:r>
            <a:br>
              <a:rPr lang="en-US" dirty="0">
                <a:latin typeface="Chisel" pitchFamily="34" charset="0"/>
              </a:rPr>
            </a:br>
            <a:r>
              <a:rPr lang="en-US" dirty="0" smtClean="0">
                <a:latin typeface="Chisel" pitchFamily="34" charset="0"/>
              </a:rPr>
              <a:t/>
            </a:r>
            <a:br>
              <a:rPr lang="en-US" dirty="0" smtClean="0">
                <a:latin typeface="Chisel" pitchFamily="34" charset="0"/>
              </a:rPr>
            </a:br>
            <a:r>
              <a:rPr lang="en-US" dirty="0">
                <a:latin typeface="Chisel" pitchFamily="34" charset="0"/>
              </a:rPr>
              <a:t/>
            </a:r>
            <a:br>
              <a:rPr lang="en-US" dirty="0">
                <a:latin typeface="Chisel" pitchFamily="34" charset="0"/>
              </a:rPr>
            </a:br>
            <a:r>
              <a:rPr lang="en-US" sz="3200" b="1" dirty="0" smtClean="0">
                <a:latin typeface="Chisel" pitchFamily="34" charset="0"/>
              </a:rPr>
              <a:t/>
            </a:r>
            <a:br>
              <a:rPr lang="en-US" sz="3200" b="1" dirty="0" smtClean="0">
                <a:latin typeface="Chisel" pitchFamily="34" charset="0"/>
              </a:rPr>
            </a:br>
            <a:r>
              <a:rPr lang="en-US" b="1" dirty="0">
                <a:latin typeface="Chisel" pitchFamily="34" charset="0"/>
              </a:rPr>
              <a:t/>
            </a:r>
            <a:br>
              <a:rPr lang="en-US" b="1" dirty="0">
                <a:latin typeface="Chisel" pitchFamily="34" charset="0"/>
              </a:rPr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1600" dirty="0"/>
              <a:t>Heather Stuart, </a:t>
            </a:r>
            <a:r>
              <a:rPr lang="en-US" sz="1600" dirty="0" smtClean="0"/>
              <a:t>PhD 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400" dirty="0" smtClean="0"/>
              <a:t>professor and Bell Canada mental health and Anti-stigma Research chair, Queen’s university, Senior Consultant, Opening minds Anti-stigma program, mental health Commission of Canada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pic>
        <p:nvPicPr>
          <p:cNvPr id="4" name="Picture 2" descr="http://www.curiousexpeditions.org/Small%20Bedl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204864"/>
            <a:ext cx="4154593" cy="27364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4788024" y="2204864"/>
            <a:ext cx="3782673" cy="2375718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latin typeface="Chisel" pitchFamily="34" charset="0"/>
              </a:rPr>
              <a:t/>
            </a:r>
            <a:br>
              <a:rPr lang="en-US" dirty="0" smtClean="0">
                <a:latin typeface="Chisel" pitchFamily="34" charset="0"/>
              </a:rPr>
            </a:br>
            <a:r>
              <a:rPr lang="en-US" dirty="0" smtClean="0">
                <a:latin typeface="Chisel" pitchFamily="34" charset="0"/>
              </a:rPr>
              <a:t/>
            </a:r>
            <a:br>
              <a:rPr lang="en-US" dirty="0" smtClean="0">
                <a:latin typeface="Chisel" pitchFamily="34" charset="0"/>
              </a:rPr>
            </a:br>
            <a:r>
              <a:rPr lang="en-US" dirty="0" smtClean="0">
                <a:latin typeface="Chisel" pitchFamily="34" charset="0"/>
              </a:rPr>
              <a:t/>
            </a:r>
            <a:br>
              <a:rPr lang="en-US" dirty="0" smtClean="0">
                <a:latin typeface="Chisel" pitchFamily="34" charset="0"/>
              </a:rPr>
            </a:br>
            <a:r>
              <a:rPr lang="en-US" dirty="0" smtClean="0">
                <a:latin typeface="Chisel" pitchFamily="34" charset="0"/>
              </a:rPr>
              <a:t/>
            </a:r>
            <a:br>
              <a:rPr lang="en-US" dirty="0" smtClean="0">
                <a:latin typeface="Chisel" pitchFamily="34" charset="0"/>
              </a:rPr>
            </a:br>
            <a:r>
              <a:rPr lang="en-US" b="1" dirty="0" smtClean="0">
                <a:latin typeface="Chisel" pitchFamily="34" charset="0"/>
              </a:rPr>
              <a:t/>
            </a:r>
            <a:br>
              <a:rPr lang="en-US" b="1" dirty="0" smtClean="0">
                <a:latin typeface="Chisel" pitchFamily="34" charset="0"/>
              </a:rPr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33431" y="620688"/>
            <a:ext cx="77549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latin typeface="Calibri" pitchFamily="34" charset="0"/>
                <a:cs typeface="Calibri" pitchFamily="34" charset="0"/>
              </a:rPr>
              <a:t>Stigma and Mental Health</a:t>
            </a:r>
            <a:endParaRPr lang="en-CA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304212" cy="1143000"/>
          </a:xfrm>
        </p:spPr>
        <p:txBody>
          <a:bodyPr/>
          <a:lstStyle/>
          <a:p>
            <a:r>
              <a:rPr lang="en-CA" sz="3200" dirty="0">
                <a:latin typeface="Chisel" pitchFamily="34" charset="0"/>
              </a:rPr>
              <a:t>Stigma is </a:t>
            </a:r>
            <a:r>
              <a:rPr lang="en-CA" sz="3200" dirty="0" smtClean="0">
                <a:latin typeface="Chisel" pitchFamily="34" charset="0"/>
              </a:rPr>
              <a:t>a </a:t>
            </a:r>
            <a:r>
              <a:rPr lang="en-CA" sz="3200" dirty="0">
                <a:latin typeface="Chisel" pitchFamily="34" charset="0"/>
              </a:rPr>
              <a:t>growing </a:t>
            </a:r>
            <a:r>
              <a:rPr lang="en-CA" sz="3200" dirty="0" smtClean="0">
                <a:latin typeface="Chisel" pitchFamily="34" charset="0"/>
              </a:rPr>
              <a:t>public health concern</a:t>
            </a:r>
            <a:endParaRPr lang="en-CA" sz="3200" dirty="0">
              <a:latin typeface="Chisel" pitchFamily="34" charset="0"/>
            </a:endParaRP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35896" y="2060848"/>
            <a:ext cx="4643438" cy="41044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SzPct val="50000"/>
            </a:pPr>
            <a:r>
              <a:rPr lang="en-CA" sz="1600" dirty="0" smtClean="0"/>
              <a:t>Internationally</a:t>
            </a:r>
            <a:endParaRPr lang="en-CA" sz="1600" dirty="0"/>
          </a:p>
          <a:p>
            <a:pPr lvl="1">
              <a:lnSpc>
                <a:spcPct val="90000"/>
              </a:lnSpc>
              <a:buSzPct val="50000"/>
            </a:pPr>
            <a:r>
              <a:rPr lang="en-CA" sz="1600" dirty="0" smtClean="0"/>
              <a:t>WPA</a:t>
            </a:r>
          </a:p>
          <a:p>
            <a:pPr lvl="2">
              <a:lnSpc>
                <a:spcPct val="90000"/>
              </a:lnSpc>
              <a:buSzPct val="50000"/>
            </a:pPr>
            <a:r>
              <a:rPr lang="en-CA" sz="1400" dirty="0" smtClean="0"/>
              <a:t>Open-the-Doors </a:t>
            </a:r>
            <a:r>
              <a:rPr lang="en-CA" sz="1400" dirty="0"/>
              <a:t>Global </a:t>
            </a:r>
            <a:r>
              <a:rPr lang="en-CA" sz="1400" dirty="0" smtClean="0"/>
              <a:t>Network (1996)</a:t>
            </a:r>
            <a:endParaRPr lang="en-CA" sz="1400" dirty="0"/>
          </a:p>
          <a:p>
            <a:pPr lvl="2">
              <a:lnSpc>
                <a:spcPct val="90000"/>
              </a:lnSpc>
              <a:buSzPct val="50000"/>
            </a:pPr>
            <a:r>
              <a:rPr lang="en-CA" sz="1400" dirty="0"/>
              <a:t>Stigma and Mental Disorder </a:t>
            </a:r>
            <a:r>
              <a:rPr lang="en-CA" sz="1400" dirty="0" smtClean="0"/>
              <a:t>Section (2005)</a:t>
            </a:r>
          </a:p>
          <a:p>
            <a:pPr lvl="2">
              <a:lnSpc>
                <a:spcPct val="90000"/>
              </a:lnSpc>
              <a:buSzPct val="50000"/>
            </a:pPr>
            <a:r>
              <a:rPr lang="en-US" sz="1400" dirty="0" smtClean="0"/>
              <a:t>Task force on the destigmatization of psychiatry and psychiatrists (2009)</a:t>
            </a:r>
          </a:p>
          <a:p>
            <a:pPr lvl="1">
              <a:lnSpc>
                <a:spcPct val="90000"/>
              </a:lnSpc>
              <a:buSzPct val="50000"/>
            </a:pPr>
            <a:r>
              <a:rPr lang="en-US" sz="1600" dirty="0" smtClean="0"/>
              <a:t>WASP, WHO, and others</a:t>
            </a:r>
          </a:p>
          <a:p>
            <a:pPr lvl="1">
              <a:lnSpc>
                <a:spcPct val="90000"/>
              </a:lnSpc>
              <a:buSzPct val="50000"/>
            </a:pPr>
            <a:endParaRPr lang="en-US" sz="1600" dirty="0"/>
          </a:p>
          <a:p>
            <a:pPr>
              <a:lnSpc>
                <a:spcPct val="90000"/>
              </a:lnSpc>
              <a:buSzPct val="50000"/>
            </a:pPr>
            <a:r>
              <a:rPr lang="en-CA" sz="1600" dirty="0" smtClean="0"/>
              <a:t>Nationally</a:t>
            </a:r>
            <a:endParaRPr lang="en-CA" sz="1600" dirty="0"/>
          </a:p>
          <a:p>
            <a:pPr lvl="1">
              <a:lnSpc>
                <a:spcPct val="90000"/>
              </a:lnSpc>
              <a:buSzPct val="50000"/>
            </a:pPr>
            <a:r>
              <a:rPr lang="en-CA" sz="1400" dirty="0" smtClean="0"/>
              <a:t>Mental Health Commission of Canada’s Opening Minds</a:t>
            </a:r>
          </a:p>
          <a:p>
            <a:pPr lvl="1">
              <a:lnSpc>
                <a:spcPct val="90000"/>
              </a:lnSpc>
              <a:buSzPct val="50000"/>
            </a:pPr>
            <a:r>
              <a:rPr lang="en-CA" sz="1400" dirty="0" smtClean="0"/>
              <a:t>Grand Challenges in Mental Health, Canada</a:t>
            </a:r>
          </a:p>
          <a:p>
            <a:pPr lvl="1">
              <a:lnSpc>
                <a:spcPct val="90000"/>
              </a:lnSpc>
              <a:buSzPct val="50000"/>
            </a:pPr>
            <a:r>
              <a:rPr lang="en-CA" sz="1400" dirty="0" smtClean="0"/>
              <a:t>Bell Canada’s Mental Health Program</a:t>
            </a:r>
          </a:p>
          <a:p>
            <a:pPr lvl="1">
              <a:lnSpc>
                <a:spcPct val="90000"/>
              </a:lnSpc>
              <a:buSzPct val="50000"/>
            </a:pPr>
            <a:endParaRPr lang="en-CA" sz="1600" dirty="0"/>
          </a:p>
          <a:p>
            <a:pPr lvl="1">
              <a:lnSpc>
                <a:spcPct val="90000"/>
              </a:lnSpc>
              <a:buSzPct val="50000"/>
            </a:pPr>
            <a:endParaRPr lang="en-US" sz="1600" dirty="0"/>
          </a:p>
          <a:p>
            <a:pPr>
              <a:lnSpc>
                <a:spcPct val="90000"/>
              </a:lnSpc>
              <a:buSzPct val="50000"/>
            </a:pPr>
            <a:endParaRPr lang="en-CA" sz="1600" dirty="0"/>
          </a:p>
          <a:p>
            <a:pPr>
              <a:lnSpc>
                <a:spcPct val="90000"/>
              </a:lnSpc>
              <a:buSzPct val="50000"/>
            </a:pPr>
            <a:endParaRPr lang="en-CA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76872"/>
            <a:ext cx="2952328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Stigma is….</a:t>
            </a:r>
            <a:endParaRPr lang="en-CA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724128" y="1417320"/>
            <a:ext cx="2376264" cy="4675976"/>
            <a:chOff x="3408" y="336"/>
            <a:chExt cx="1868" cy="3782"/>
          </a:xfrm>
        </p:grpSpPr>
        <p:pic>
          <p:nvPicPr>
            <p:cNvPr id="4" name="Picture 4" descr="stigma 1_sml"/>
            <p:cNvPicPr>
              <a:picLocks noChangeAspect="1" noChangeArrowheads="1"/>
            </p:cNvPicPr>
            <p:nvPr/>
          </p:nvPicPr>
          <p:blipFill>
            <a:blip r:embed="rId2" cstate="print">
              <a:lum bright="-26000" contrast="36000"/>
            </a:blip>
            <a:srcRect/>
            <a:stretch>
              <a:fillRect/>
            </a:stretch>
          </p:blipFill>
          <p:spPr bwMode="auto">
            <a:xfrm>
              <a:off x="3408" y="336"/>
              <a:ext cx="1868" cy="3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3792" y="3792"/>
              <a:ext cx="108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400" b="1" i="1"/>
                <a:t>Stigma</a:t>
              </a:r>
            </a:p>
            <a:p>
              <a:r>
                <a:rPr lang="en-CA" sz="1400"/>
                <a:t>Donna, Canada, 2003</a:t>
              </a:r>
            </a:p>
          </p:txBody>
        </p:sp>
      </p:grp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28662" y="1945543"/>
            <a:ext cx="40386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CA" sz="1800" b="1" dirty="0" smtClean="0">
                <a:latin typeface="Calibri" pitchFamily="34" charset="0"/>
              </a:rPr>
              <a:t>A powerful social process that uses</a:t>
            </a: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CA" sz="1800" dirty="0" smtClean="0">
                <a:latin typeface="Calibri" pitchFamily="34" charset="0"/>
              </a:rPr>
              <a:t>Stereotyping, </a:t>
            </a: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CA" sz="1800" dirty="0" smtClean="0">
                <a:latin typeface="Calibri" pitchFamily="34" charset="0"/>
              </a:rPr>
              <a:t>Prejudice,</a:t>
            </a: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CA" sz="1800" dirty="0" smtClean="0">
                <a:latin typeface="Calibri" pitchFamily="34" charset="0"/>
              </a:rPr>
              <a:t>Discrimination, and a </a:t>
            </a: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CA" sz="1800" dirty="0" smtClean="0">
                <a:latin typeface="Calibri" pitchFamily="34" charset="0"/>
              </a:rPr>
              <a:t>Power imbalance to…</a:t>
            </a:r>
          </a:p>
          <a:p>
            <a:pPr marL="800100" lvl="1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endParaRPr lang="en-CA" sz="1800" dirty="0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1800" b="1" dirty="0" smtClean="0">
                <a:latin typeface="Calibri" pitchFamily="34" charset="0"/>
              </a:rPr>
              <a:t>Socially oppress people based on their membership in a group (in this case an illness group)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endParaRPr lang="en-US" sz="1800" b="1" dirty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</a:pPr>
            <a:endParaRPr lang="en-US" sz="1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12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592262322,C:\Documents and Settings\Heather Stuart\My Documents\Graphics\Presentations\Stigma\Overviews\CMA Conference October 2011.ppc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72" charset="0"/>
            <a:ea typeface="ＭＳ Ｐゴシック" pitchFamily="-72" charset="-128"/>
            <a:cs typeface="ＭＳ Ｐゴシック" pitchFamily="-7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919</TotalTime>
  <Words>1502</Words>
  <Application>Microsoft Office PowerPoint</Application>
  <PresentationFormat>On-screen Show (4:3)</PresentationFormat>
  <Paragraphs>322</Paragraphs>
  <Slides>36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Blank Presentation</vt:lpstr>
      <vt:lpstr>Office Theme</vt:lpstr>
      <vt:lpstr>Concourse</vt:lpstr>
      <vt:lpstr>Slide 1</vt:lpstr>
      <vt:lpstr>Slide 2</vt:lpstr>
      <vt:lpstr>Slide 3</vt:lpstr>
      <vt:lpstr>Slide 4</vt:lpstr>
      <vt:lpstr>Slide 5</vt:lpstr>
      <vt:lpstr>Slide 6</vt:lpstr>
      <vt:lpstr>       Heather Stuart, PhD   professor and Bell Canada mental health and Anti-stigma Research chair, Queen’s university, Senior Consultant, Opening minds Anti-stigma program, mental health Commission of Canada </vt:lpstr>
      <vt:lpstr>Stigma is a growing public health concern</vt:lpstr>
      <vt:lpstr>What Stigma is….</vt:lpstr>
      <vt:lpstr>Slide 10</vt:lpstr>
      <vt:lpstr>Stigma an issue of human rights – UN Convention</vt:lpstr>
      <vt:lpstr>Implications for health care</vt:lpstr>
      <vt:lpstr>Implications for mental health </vt:lpstr>
      <vt:lpstr>Final Thought   stigma is resistant to change so requires fierce and unequal combat</vt:lpstr>
      <vt:lpstr>Slide 15</vt:lpstr>
      <vt:lpstr> Two Solitudes</vt:lpstr>
      <vt:lpstr>Two Solitudes</vt:lpstr>
      <vt:lpstr>Unfortunately there is no ministry for people…</vt:lpstr>
      <vt:lpstr>The Answer we get:  Why it can’t be done</vt:lpstr>
      <vt:lpstr>The Answer we need:  How it can be done</vt:lpstr>
      <vt:lpstr> An example: Stella’s Place:   Breaking down barriers by  building something together</vt:lpstr>
      <vt:lpstr>Slide 22</vt:lpstr>
      <vt:lpstr>Slide 23</vt:lpstr>
      <vt:lpstr>Focus On Mental Health Conference  Eliminating Stigma and Removing Barriers to Access</vt:lpstr>
      <vt:lpstr>Overview</vt:lpstr>
      <vt:lpstr>Terminology</vt:lpstr>
      <vt:lpstr>Demographics</vt:lpstr>
      <vt:lpstr>Current state </vt:lpstr>
      <vt:lpstr>Current State</vt:lpstr>
      <vt:lpstr>Gaps </vt:lpstr>
      <vt:lpstr>Impacts </vt:lpstr>
      <vt:lpstr>Moving Forward</vt:lpstr>
      <vt:lpstr>Moving Forward</vt:lpstr>
      <vt:lpstr>Moving Forward</vt:lpstr>
      <vt:lpstr>Thank You 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Daniele Belanger</dc:creator>
  <cp:lastModifiedBy>user</cp:lastModifiedBy>
  <cp:revision>94</cp:revision>
  <dcterms:created xsi:type="dcterms:W3CDTF">2010-10-30T15:20:54Z</dcterms:created>
  <dcterms:modified xsi:type="dcterms:W3CDTF">2012-05-17T19:01:39Z</dcterms:modified>
</cp:coreProperties>
</file>